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3" r:id="rId18"/>
    <p:sldId id="272" r:id="rId19"/>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68" d="100"/>
          <a:sy n="68" d="100"/>
        </p:scale>
        <p:origin x="-104" y="-360"/>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printerSettings" Target="printerSettings/printerSettings1.bin"/><Relationship Id="rId21" Type="http://schemas.openxmlformats.org/officeDocument/2006/relationships/presProps" Target="presProps.xml"/><Relationship Id="rId22" Type="http://schemas.openxmlformats.org/officeDocument/2006/relationships/viewProps" Target="viewProps.xml"/><Relationship Id="rId23" Type="http://schemas.openxmlformats.org/officeDocument/2006/relationships/theme" Target="theme/theme1.xml"/><Relationship Id="rId24"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4E565EE2-9F26-5D49-A4F5-F478FBCD5D50}" type="datetimeFigureOut">
              <a:rPr lang="en-US" smtClean="0"/>
              <a:t>2/5/14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8E5954C-44D1-2944-993B-DBA33E590376}" type="slidenum">
              <a:rPr lang="en-US" smtClean="0"/>
              <a:t>‹#›</a:t>
            </a:fld>
            <a:endParaRPr lang="en-US"/>
          </a:p>
        </p:txBody>
      </p:sp>
    </p:spTree>
    <p:extLst>
      <p:ext uri="{BB962C8B-B14F-4D97-AF65-F5344CB8AC3E}">
        <p14:creationId xmlns:p14="http://schemas.microsoft.com/office/powerpoint/2010/main" val="308258587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E565EE2-9F26-5D49-A4F5-F478FBCD5D50}" type="datetimeFigureOut">
              <a:rPr lang="en-US" smtClean="0"/>
              <a:t>2/5/14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8E5954C-44D1-2944-993B-DBA33E590376}" type="slidenum">
              <a:rPr lang="en-US" smtClean="0"/>
              <a:t>‹#›</a:t>
            </a:fld>
            <a:endParaRPr lang="en-US"/>
          </a:p>
        </p:txBody>
      </p:sp>
    </p:spTree>
    <p:extLst>
      <p:ext uri="{BB962C8B-B14F-4D97-AF65-F5344CB8AC3E}">
        <p14:creationId xmlns:p14="http://schemas.microsoft.com/office/powerpoint/2010/main" val="5482046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E565EE2-9F26-5D49-A4F5-F478FBCD5D50}" type="datetimeFigureOut">
              <a:rPr lang="en-US" smtClean="0"/>
              <a:t>2/5/14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8E5954C-44D1-2944-993B-DBA33E590376}" type="slidenum">
              <a:rPr lang="en-US" smtClean="0"/>
              <a:t>‹#›</a:t>
            </a:fld>
            <a:endParaRPr lang="en-US"/>
          </a:p>
        </p:txBody>
      </p:sp>
    </p:spTree>
    <p:extLst>
      <p:ext uri="{BB962C8B-B14F-4D97-AF65-F5344CB8AC3E}">
        <p14:creationId xmlns:p14="http://schemas.microsoft.com/office/powerpoint/2010/main" val="337473331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E565EE2-9F26-5D49-A4F5-F478FBCD5D50}" type="datetimeFigureOut">
              <a:rPr lang="en-US" smtClean="0"/>
              <a:t>2/5/14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8E5954C-44D1-2944-993B-DBA33E590376}" type="slidenum">
              <a:rPr lang="en-US" smtClean="0"/>
              <a:t>‹#›</a:t>
            </a:fld>
            <a:endParaRPr lang="en-US"/>
          </a:p>
        </p:txBody>
      </p:sp>
    </p:spTree>
    <p:extLst>
      <p:ext uri="{BB962C8B-B14F-4D97-AF65-F5344CB8AC3E}">
        <p14:creationId xmlns:p14="http://schemas.microsoft.com/office/powerpoint/2010/main" val="329771352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E565EE2-9F26-5D49-A4F5-F478FBCD5D50}" type="datetimeFigureOut">
              <a:rPr lang="en-US" smtClean="0"/>
              <a:t>2/5/14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8E5954C-44D1-2944-993B-DBA33E590376}" type="slidenum">
              <a:rPr lang="en-US" smtClean="0"/>
              <a:t>‹#›</a:t>
            </a:fld>
            <a:endParaRPr lang="en-US"/>
          </a:p>
        </p:txBody>
      </p:sp>
    </p:spTree>
    <p:extLst>
      <p:ext uri="{BB962C8B-B14F-4D97-AF65-F5344CB8AC3E}">
        <p14:creationId xmlns:p14="http://schemas.microsoft.com/office/powerpoint/2010/main" val="185455349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4E565EE2-9F26-5D49-A4F5-F478FBCD5D50}" type="datetimeFigureOut">
              <a:rPr lang="en-US" smtClean="0"/>
              <a:t>2/5/14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8E5954C-44D1-2944-993B-DBA33E590376}" type="slidenum">
              <a:rPr lang="en-US" smtClean="0"/>
              <a:t>‹#›</a:t>
            </a:fld>
            <a:endParaRPr lang="en-US"/>
          </a:p>
        </p:txBody>
      </p:sp>
    </p:spTree>
    <p:extLst>
      <p:ext uri="{BB962C8B-B14F-4D97-AF65-F5344CB8AC3E}">
        <p14:creationId xmlns:p14="http://schemas.microsoft.com/office/powerpoint/2010/main" val="156761817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4E565EE2-9F26-5D49-A4F5-F478FBCD5D50}" type="datetimeFigureOut">
              <a:rPr lang="en-US" smtClean="0"/>
              <a:t>2/5/14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8E5954C-44D1-2944-993B-DBA33E590376}" type="slidenum">
              <a:rPr lang="en-US" smtClean="0"/>
              <a:t>‹#›</a:t>
            </a:fld>
            <a:endParaRPr lang="en-US"/>
          </a:p>
        </p:txBody>
      </p:sp>
    </p:spTree>
    <p:extLst>
      <p:ext uri="{BB962C8B-B14F-4D97-AF65-F5344CB8AC3E}">
        <p14:creationId xmlns:p14="http://schemas.microsoft.com/office/powerpoint/2010/main" val="259001518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4E565EE2-9F26-5D49-A4F5-F478FBCD5D50}" type="datetimeFigureOut">
              <a:rPr lang="en-US" smtClean="0"/>
              <a:t>2/5/14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8E5954C-44D1-2944-993B-DBA33E590376}" type="slidenum">
              <a:rPr lang="en-US" smtClean="0"/>
              <a:t>‹#›</a:t>
            </a:fld>
            <a:endParaRPr lang="en-US"/>
          </a:p>
        </p:txBody>
      </p:sp>
    </p:spTree>
    <p:extLst>
      <p:ext uri="{BB962C8B-B14F-4D97-AF65-F5344CB8AC3E}">
        <p14:creationId xmlns:p14="http://schemas.microsoft.com/office/powerpoint/2010/main" val="357973284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E565EE2-9F26-5D49-A4F5-F478FBCD5D50}" type="datetimeFigureOut">
              <a:rPr lang="en-US" smtClean="0"/>
              <a:t>2/5/14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8E5954C-44D1-2944-993B-DBA33E590376}" type="slidenum">
              <a:rPr lang="en-US" smtClean="0"/>
              <a:t>‹#›</a:t>
            </a:fld>
            <a:endParaRPr lang="en-US"/>
          </a:p>
        </p:txBody>
      </p:sp>
    </p:spTree>
    <p:extLst>
      <p:ext uri="{BB962C8B-B14F-4D97-AF65-F5344CB8AC3E}">
        <p14:creationId xmlns:p14="http://schemas.microsoft.com/office/powerpoint/2010/main" val="205893893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E565EE2-9F26-5D49-A4F5-F478FBCD5D50}" type="datetimeFigureOut">
              <a:rPr lang="en-US" smtClean="0"/>
              <a:t>2/5/14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8E5954C-44D1-2944-993B-DBA33E590376}" type="slidenum">
              <a:rPr lang="en-US" smtClean="0"/>
              <a:t>‹#›</a:t>
            </a:fld>
            <a:endParaRPr lang="en-US"/>
          </a:p>
        </p:txBody>
      </p:sp>
    </p:spTree>
    <p:extLst>
      <p:ext uri="{BB962C8B-B14F-4D97-AF65-F5344CB8AC3E}">
        <p14:creationId xmlns:p14="http://schemas.microsoft.com/office/powerpoint/2010/main" val="22934903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E565EE2-9F26-5D49-A4F5-F478FBCD5D50}" type="datetimeFigureOut">
              <a:rPr lang="en-US" smtClean="0"/>
              <a:t>2/5/14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8E5954C-44D1-2944-993B-DBA33E590376}" type="slidenum">
              <a:rPr lang="en-US" smtClean="0"/>
              <a:t>‹#›</a:t>
            </a:fld>
            <a:endParaRPr lang="en-US"/>
          </a:p>
        </p:txBody>
      </p:sp>
    </p:spTree>
    <p:extLst>
      <p:ext uri="{BB962C8B-B14F-4D97-AF65-F5344CB8AC3E}">
        <p14:creationId xmlns:p14="http://schemas.microsoft.com/office/powerpoint/2010/main" val="1161723852"/>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E565EE2-9F26-5D49-A4F5-F478FBCD5D50}" type="datetimeFigureOut">
              <a:rPr lang="en-US" smtClean="0"/>
              <a:t>2/5/14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8E5954C-44D1-2944-993B-DBA33E590376}" type="slidenum">
              <a:rPr lang="en-US" smtClean="0"/>
              <a:t>‹#›</a:t>
            </a:fld>
            <a:endParaRPr lang="en-US"/>
          </a:p>
        </p:txBody>
      </p:sp>
    </p:spTree>
    <p:extLst>
      <p:ext uri="{BB962C8B-B14F-4D97-AF65-F5344CB8AC3E}">
        <p14:creationId xmlns:p14="http://schemas.microsoft.com/office/powerpoint/2010/main" val="84864586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www.history.com/shows/america-the-story-of-us/videos/america-the-story-of-us-rebels" TargetMode="Externa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4.png"/><Relationship Id="rId4" Type="http://schemas.openxmlformats.org/officeDocument/2006/relationships/image" Target="../media/image5.png"/><Relationship Id="rId1" Type="http://schemas.openxmlformats.org/officeDocument/2006/relationships/slideLayout" Target="../slideLayouts/slideLayout2.xml"/><Relationship Id="rId2" Type="http://schemas.openxmlformats.org/officeDocument/2006/relationships/image" Target="../media/image3.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www.history.com/shows/america-the-story-of-us/videos/america-the-story-of-us-rebels" TargetMode="Externa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Early </a:t>
            </a:r>
            <a:r>
              <a:rPr lang="en-US" sz="4800" dirty="0" smtClean="0"/>
              <a:t>British</a:t>
            </a:r>
            <a:r>
              <a:rPr lang="en-US" dirty="0" smtClean="0"/>
              <a:t> Colonies	</a:t>
            </a:r>
            <a:endParaRPr lang="en-US" dirty="0"/>
          </a:p>
        </p:txBody>
      </p:sp>
      <p:sp>
        <p:nvSpPr>
          <p:cNvPr id="3" name="Subtitle 2"/>
          <p:cNvSpPr>
            <a:spLocks noGrp="1"/>
          </p:cNvSpPr>
          <p:nvPr>
            <p:ph type="subTitle" idx="1"/>
          </p:nvPr>
        </p:nvSpPr>
        <p:spPr/>
        <p:txBody>
          <a:bodyPr/>
          <a:lstStyle/>
          <a:p>
            <a:r>
              <a:rPr lang="en-US" dirty="0" smtClean="0"/>
              <a:t>Motivations for Colonization</a:t>
            </a:r>
            <a:endParaRPr lang="en-US" dirty="0"/>
          </a:p>
        </p:txBody>
      </p:sp>
    </p:spTree>
    <p:extLst>
      <p:ext uri="{BB962C8B-B14F-4D97-AF65-F5344CB8AC3E}">
        <p14:creationId xmlns:p14="http://schemas.microsoft.com/office/powerpoint/2010/main" val="265017926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44363" y="518318"/>
            <a:ext cx="8139521" cy="3600986"/>
          </a:xfrm>
          <a:prstGeom prst="rect">
            <a:avLst/>
          </a:prstGeom>
          <a:noFill/>
        </p:spPr>
        <p:txBody>
          <a:bodyPr wrap="square" rtlCol="0">
            <a:spAutoFit/>
          </a:bodyPr>
          <a:lstStyle/>
          <a:p>
            <a:pPr algn="ctr"/>
            <a:r>
              <a:rPr lang="en-US" sz="4000" dirty="0" smtClean="0"/>
              <a:t>Reason #2: Religious Freedom</a:t>
            </a:r>
          </a:p>
          <a:p>
            <a:pPr algn="ctr"/>
            <a:endParaRPr lang="en-US" sz="4000" b="1" dirty="0"/>
          </a:p>
          <a:p>
            <a:pPr algn="ctr"/>
            <a:endParaRPr lang="en-US" sz="3600" b="1" dirty="0" smtClean="0"/>
          </a:p>
          <a:p>
            <a:pPr algn="ctr"/>
            <a:endParaRPr lang="en-US" sz="3600" b="1" dirty="0" smtClean="0"/>
          </a:p>
          <a:p>
            <a:pPr algn="ctr"/>
            <a:endParaRPr lang="en-US" sz="3600" b="1" dirty="0"/>
          </a:p>
          <a:p>
            <a:pPr algn="ctr"/>
            <a:endParaRPr lang="en-US" sz="4000" dirty="0"/>
          </a:p>
        </p:txBody>
      </p:sp>
      <p:pic>
        <p:nvPicPr>
          <p:cNvPr id="4" name="Picture 3"/>
          <p:cNvPicPr>
            <a:picLocks noChangeAspect="1"/>
          </p:cNvPicPr>
          <p:nvPr/>
        </p:nvPicPr>
        <p:blipFill>
          <a:blip r:embed="rId2"/>
          <a:stretch>
            <a:fillRect/>
          </a:stretch>
        </p:blipFill>
        <p:spPr>
          <a:xfrm>
            <a:off x="5074087" y="2912804"/>
            <a:ext cx="3419297" cy="1923355"/>
          </a:xfrm>
          <a:prstGeom prst="rect">
            <a:avLst/>
          </a:prstGeom>
        </p:spPr>
      </p:pic>
      <p:sp>
        <p:nvSpPr>
          <p:cNvPr id="5" name="TextBox 4"/>
          <p:cNvSpPr txBox="1"/>
          <p:nvPr/>
        </p:nvSpPr>
        <p:spPr>
          <a:xfrm>
            <a:off x="238125" y="1349314"/>
            <a:ext cx="4524375" cy="5539979"/>
          </a:xfrm>
          <a:prstGeom prst="rect">
            <a:avLst/>
          </a:prstGeom>
          <a:noFill/>
        </p:spPr>
        <p:txBody>
          <a:bodyPr wrap="square" rtlCol="0">
            <a:spAutoFit/>
          </a:bodyPr>
          <a:lstStyle/>
          <a:p>
            <a:pPr algn="ctr"/>
            <a:r>
              <a:rPr lang="en-US" sz="2800" b="1" dirty="0" smtClean="0"/>
              <a:t>Background </a:t>
            </a:r>
          </a:p>
          <a:p>
            <a:pPr algn="ctr"/>
            <a:r>
              <a:rPr lang="en-US" sz="2800" dirty="0" smtClean="0">
                <a:latin typeface="Franklin Gothic Book" charset="0"/>
                <a:cs typeface="Franklin Gothic Book" charset="0"/>
              </a:rPr>
              <a:t>Under </a:t>
            </a:r>
            <a:r>
              <a:rPr lang="en-US" sz="2800" dirty="0">
                <a:latin typeface="Franklin Gothic Book" charset="0"/>
                <a:cs typeface="Franklin Gothic Book" charset="0"/>
              </a:rPr>
              <a:t>Henry VIII, the Church of England had become controlled by the Crown.  Some people thought this to be a violation of Christian principles.  For them, government control of religion was impure.  </a:t>
            </a:r>
            <a:r>
              <a:rPr lang="en-US" sz="2800" u="sng" dirty="0">
                <a:latin typeface="Franklin Gothic Book" charset="0"/>
                <a:cs typeface="Franklin Gothic Book" charset="0"/>
              </a:rPr>
              <a:t>The Church of England harassed those who practiced other religions.</a:t>
            </a:r>
          </a:p>
          <a:p>
            <a:endParaRPr lang="en-US" dirty="0"/>
          </a:p>
        </p:txBody>
      </p:sp>
    </p:spTree>
    <p:extLst>
      <p:ext uri="{BB962C8B-B14F-4D97-AF65-F5344CB8AC3E}">
        <p14:creationId xmlns:p14="http://schemas.microsoft.com/office/powerpoint/2010/main" val="222979446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Pilgrims:  Plymouth Colony</a:t>
            </a:r>
          </a:p>
        </p:txBody>
      </p:sp>
      <p:sp>
        <p:nvSpPr>
          <p:cNvPr id="3" name="Content Placeholder 2"/>
          <p:cNvSpPr>
            <a:spLocks noGrp="1"/>
          </p:cNvSpPr>
          <p:nvPr>
            <p:ph idx="1"/>
          </p:nvPr>
        </p:nvSpPr>
        <p:spPr>
          <a:xfrm>
            <a:off x="130729" y="1600200"/>
            <a:ext cx="8758817" cy="4525963"/>
          </a:xfrm>
        </p:spPr>
        <p:txBody>
          <a:bodyPr>
            <a:normAutofit fontScale="92500" lnSpcReduction="10000"/>
          </a:bodyPr>
          <a:lstStyle/>
          <a:p>
            <a:pPr marL="887413" indent="-549275">
              <a:buSzPct val="45000"/>
              <a:buFont typeface="Wingdings" charset="0"/>
              <a:buChar char=""/>
              <a:tabLst>
                <a:tab pos="887413" algn="l"/>
                <a:tab pos="1000125" algn="l"/>
                <a:tab pos="1457325" algn="l"/>
                <a:tab pos="1914525" algn="l"/>
                <a:tab pos="2371725" algn="l"/>
                <a:tab pos="2828925" algn="l"/>
                <a:tab pos="3286125" algn="l"/>
                <a:tab pos="3743325" algn="l"/>
                <a:tab pos="4200525" algn="l"/>
                <a:tab pos="4657725" algn="l"/>
                <a:tab pos="5114925" algn="l"/>
                <a:tab pos="5572125" algn="l"/>
                <a:tab pos="6029325" algn="l"/>
                <a:tab pos="6486525" algn="l"/>
                <a:tab pos="6943725" algn="l"/>
                <a:tab pos="7400925" algn="l"/>
                <a:tab pos="7858125" algn="l"/>
                <a:tab pos="8315325" algn="l"/>
                <a:tab pos="8772525" algn="l"/>
                <a:tab pos="9229725" algn="l"/>
                <a:tab pos="9686925" algn="l"/>
              </a:tabLst>
            </a:pPr>
            <a:r>
              <a:rPr lang="en-US" dirty="0">
                <a:latin typeface="Franklin Gothic Book" charset="0"/>
                <a:cs typeface="Franklin Gothic Book" charset="0"/>
              </a:rPr>
              <a:t>Separatists:  wanted to be left alone to practice their way</a:t>
            </a:r>
          </a:p>
          <a:p>
            <a:pPr marL="887413" indent="-549275">
              <a:buSzPct val="45000"/>
              <a:buFont typeface="Wingdings" charset="0"/>
              <a:buChar char=""/>
              <a:tabLst>
                <a:tab pos="887413" algn="l"/>
                <a:tab pos="1000125" algn="l"/>
                <a:tab pos="1457325" algn="l"/>
                <a:tab pos="1914525" algn="l"/>
                <a:tab pos="2371725" algn="l"/>
                <a:tab pos="2828925" algn="l"/>
                <a:tab pos="3286125" algn="l"/>
                <a:tab pos="3743325" algn="l"/>
                <a:tab pos="4200525" algn="l"/>
                <a:tab pos="4657725" algn="l"/>
                <a:tab pos="5114925" algn="l"/>
                <a:tab pos="5572125" algn="l"/>
                <a:tab pos="6029325" algn="l"/>
                <a:tab pos="6486525" algn="l"/>
                <a:tab pos="6943725" algn="l"/>
                <a:tab pos="7400925" algn="l"/>
                <a:tab pos="7858125" algn="l"/>
                <a:tab pos="8315325" algn="l"/>
                <a:tab pos="8772525" algn="l"/>
                <a:tab pos="9229725" algn="l"/>
                <a:tab pos="9686925" algn="l"/>
              </a:tabLst>
            </a:pPr>
            <a:r>
              <a:rPr lang="en-US" dirty="0">
                <a:latin typeface="Franklin Gothic Book" charset="0"/>
                <a:cs typeface="Franklin Gothic Book" charset="0"/>
              </a:rPr>
              <a:t>After living in exile in the Netherlands, about 100 Pilgrims set sail on the </a:t>
            </a:r>
            <a:r>
              <a:rPr lang="en-US" i="1" dirty="0">
                <a:latin typeface="Franklin Gothic Book" charset="0"/>
                <a:cs typeface="Franklin Gothic Book" charset="0"/>
              </a:rPr>
              <a:t>Mayflower</a:t>
            </a:r>
            <a:r>
              <a:rPr lang="en-US" dirty="0">
                <a:latin typeface="Franklin Gothic Book" charset="0"/>
                <a:cs typeface="Franklin Gothic Book" charset="0"/>
              </a:rPr>
              <a:t> in 1620</a:t>
            </a:r>
          </a:p>
          <a:p>
            <a:pPr marL="887413" indent="-549275">
              <a:buSzPct val="45000"/>
              <a:buFont typeface="Wingdings" charset="0"/>
              <a:buChar char=""/>
              <a:tabLst>
                <a:tab pos="887413" algn="l"/>
                <a:tab pos="1000125" algn="l"/>
                <a:tab pos="1457325" algn="l"/>
                <a:tab pos="1914525" algn="l"/>
                <a:tab pos="2371725" algn="l"/>
                <a:tab pos="2828925" algn="l"/>
                <a:tab pos="3286125" algn="l"/>
                <a:tab pos="3743325" algn="l"/>
                <a:tab pos="4200525" algn="l"/>
                <a:tab pos="4657725" algn="l"/>
                <a:tab pos="5114925" algn="l"/>
                <a:tab pos="5572125" algn="l"/>
                <a:tab pos="6029325" algn="l"/>
                <a:tab pos="6486525" algn="l"/>
                <a:tab pos="6943725" algn="l"/>
                <a:tab pos="7400925" algn="l"/>
                <a:tab pos="7858125" algn="l"/>
                <a:tab pos="8315325" algn="l"/>
                <a:tab pos="8772525" algn="l"/>
                <a:tab pos="9229725" algn="l"/>
                <a:tab pos="9686925" algn="l"/>
              </a:tabLst>
            </a:pPr>
            <a:r>
              <a:rPr lang="en-US" dirty="0">
                <a:latin typeface="Franklin Gothic Book" charset="0"/>
                <a:cs typeface="Franklin Gothic Book" charset="0"/>
              </a:rPr>
              <a:t>Unlike Jamestown, original settlers were families who moved to practice religion, not to make money</a:t>
            </a:r>
          </a:p>
          <a:p>
            <a:pPr marL="887413" indent="-549275">
              <a:buSzPct val="45000"/>
              <a:buFont typeface="Wingdings" charset="0"/>
              <a:buChar char=""/>
              <a:tabLst>
                <a:tab pos="887413" algn="l"/>
                <a:tab pos="1000125" algn="l"/>
                <a:tab pos="1457325" algn="l"/>
                <a:tab pos="1914525" algn="l"/>
                <a:tab pos="2371725" algn="l"/>
                <a:tab pos="2828925" algn="l"/>
                <a:tab pos="3286125" algn="l"/>
                <a:tab pos="3743325" algn="l"/>
                <a:tab pos="4200525" algn="l"/>
                <a:tab pos="4657725" algn="l"/>
                <a:tab pos="5114925" algn="l"/>
                <a:tab pos="5572125" algn="l"/>
                <a:tab pos="6029325" algn="l"/>
                <a:tab pos="6486525" algn="l"/>
                <a:tab pos="6943725" algn="l"/>
                <a:tab pos="7400925" algn="l"/>
                <a:tab pos="7858125" algn="l"/>
                <a:tab pos="8315325" algn="l"/>
                <a:tab pos="8772525" algn="l"/>
                <a:tab pos="9229725" algn="l"/>
                <a:tab pos="9686925" algn="l"/>
              </a:tabLst>
            </a:pPr>
            <a:r>
              <a:rPr lang="en-US" dirty="0">
                <a:latin typeface="Franklin Gothic Book" charset="0"/>
                <a:cs typeface="Franklin Gothic Book" charset="0"/>
              </a:rPr>
              <a:t>Half died in first winter alone, semi-successful relationship with local Natives helped them survive</a:t>
            </a:r>
          </a:p>
          <a:p>
            <a:endParaRPr lang="en-US" dirty="0"/>
          </a:p>
        </p:txBody>
      </p:sp>
    </p:spTree>
    <p:extLst>
      <p:ext uri="{BB962C8B-B14F-4D97-AF65-F5344CB8AC3E}">
        <p14:creationId xmlns:p14="http://schemas.microsoft.com/office/powerpoint/2010/main" val="399113010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062804" y="1762282"/>
            <a:ext cx="6713808" cy="3816430"/>
          </a:xfrm>
          <a:prstGeom prst="rect">
            <a:avLst/>
          </a:prstGeom>
          <a:noFill/>
        </p:spPr>
        <p:txBody>
          <a:bodyPr wrap="square" rtlCol="0">
            <a:spAutoFit/>
          </a:bodyPr>
          <a:lstStyle/>
          <a:p>
            <a:pPr algn="ctr"/>
            <a:endParaRPr lang="en-US" sz="2800" dirty="0" smtClean="0"/>
          </a:p>
          <a:p>
            <a:pPr algn="ctr"/>
            <a:r>
              <a:rPr lang="en-US" sz="2800" dirty="0" smtClean="0"/>
              <a:t>America: The Story of US</a:t>
            </a:r>
          </a:p>
          <a:p>
            <a:pPr algn="ctr"/>
            <a:r>
              <a:rPr lang="en-US" sz="2800" dirty="0" smtClean="0"/>
              <a:t>Episode 1 </a:t>
            </a:r>
          </a:p>
          <a:p>
            <a:pPr algn="ctr"/>
            <a:endParaRPr lang="en-US" sz="2800" dirty="0" smtClean="0"/>
          </a:p>
          <a:p>
            <a:pPr algn="ctr"/>
            <a:endParaRPr lang="en-US" sz="2800" dirty="0" smtClean="0"/>
          </a:p>
          <a:p>
            <a:pPr algn="ctr"/>
            <a:r>
              <a:rPr lang="en-US" sz="2800" dirty="0" smtClean="0">
                <a:hlinkClick r:id="rId2"/>
              </a:rPr>
              <a:t>http://www.history.com/shows/america-the-story-of-us/videos/america-the-story-of-us-rebels</a:t>
            </a:r>
            <a:endParaRPr lang="en-US" sz="2800" dirty="0" smtClean="0"/>
          </a:p>
          <a:p>
            <a:pPr algn="ctr"/>
            <a:endParaRPr lang="en-US" dirty="0" smtClean="0"/>
          </a:p>
        </p:txBody>
      </p:sp>
      <p:sp>
        <p:nvSpPr>
          <p:cNvPr id="6" name="TextBox 5"/>
          <p:cNvSpPr txBox="1"/>
          <p:nvPr/>
        </p:nvSpPr>
        <p:spPr>
          <a:xfrm>
            <a:off x="440675" y="596066"/>
            <a:ext cx="8398741" cy="1077218"/>
          </a:xfrm>
          <a:prstGeom prst="rect">
            <a:avLst/>
          </a:prstGeom>
          <a:noFill/>
        </p:spPr>
        <p:txBody>
          <a:bodyPr wrap="square" rtlCol="0">
            <a:spAutoFit/>
          </a:bodyPr>
          <a:lstStyle/>
          <a:p>
            <a:pPr algn="ctr"/>
            <a:r>
              <a:rPr lang="en-US" sz="3200" dirty="0" smtClean="0"/>
              <a:t>USE THE VIDEO TO ANSWER THE NEXT QUESTIONS ON YOUR NOTE SHEET</a:t>
            </a:r>
            <a:endParaRPr lang="en-US" sz="3200" dirty="0"/>
          </a:p>
        </p:txBody>
      </p:sp>
    </p:spTree>
    <p:extLst>
      <p:ext uri="{BB962C8B-B14F-4D97-AF65-F5344CB8AC3E}">
        <p14:creationId xmlns:p14="http://schemas.microsoft.com/office/powerpoint/2010/main" val="307055085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Puritans:  Massachusetts Bay Colony</a:t>
            </a:r>
          </a:p>
        </p:txBody>
      </p:sp>
      <p:sp>
        <p:nvSpPr>
          <p:cNvPr id="3" name="Content Placeholder 2"/>
          <p:cNvSpPr>
            <a:spLocks noGrp="1"/>
          </p:cNvSpPr>
          <p:nvPr>
            <p:ph idx="1"/>
          </p:nvPr>
        </p:nvSpPr>
        <p:spPr/>
        <p:txBody>
          <a:bodyPr>
            <a:normAutofit fontScale="92500" lnSpcReduction="20000"/>
          </a:bodyPr>
          <a:lstStyle/>
          <a:p>
            <a:pPr marL="887413" indent="-549275">
              <a:buSzPct val="45000"/>
              <a:buFont typeface="Wingdings" charset="0"/>
              <a:buChar char=""/>
              <a:tabLst>
                <a:tab pos="887413" algn="l"/>
                <a:tab pos="1000125" algn="l"/>
                <a:tab pos="1457325" algn="l"/>
                <a:tab pos="1914525" algn="l"/>
                <a:tab pos="2371725" algn="l"/>
                <a:tab pos="2828925" algn="l"/>
                <a:tab pos="3286125" algn="l"/>
                <a:tab pos="3743325" algn="l"/>
                <a:tab pos="4200525" algn="l"/>
                <a:tab pos="4657725" algn="l"/>
                <a:tab pos="5114925" algn="l"/>
                <a:tab pos="5572125" algn="l"/>
                <a:tab pos="6029325" algn="l"/>
                <a:tab pos="6486525" algn="l"/>
                <a:tab pos="6943725" algn="l"/>
                <a:tab pos="7400925" algn="l"/>
                <a:tab pos="7858125" algn="l"/>
                <a:tab pos="8315325" algn="l"/>
                <a:tab pos="8772525" algn="l"/>
                <a:tab pos="9229725" algn="l"/>
                <a:tab pos="9686925" algn="l"/>
              </a:tabLst>
            </a:pPr>
            <a:r>
              <a:rPr lang="en-US" dirty="0">
                <a:latin typeface="Franklin Gothic Book" charset="0"/>
                <a:cs typeface="Franklin Gothic Book" charset="0"/>
              </a:rPr>
              <a:t>Arrived in Boston in 1630</a:t>
            </a:r>
          </a:p>
          <a:p>
            <a:pPr marL="887413" indent="-549275">
              <a:buSzPct val="45000"/>
              <a:buFont typeface="Wingdings" charset="0"/>
              <a:buChar char=""/>
              <a:tabLst>
                <a:tab pos="887413" algn="l"/>
                <a:tab pos="1000125" algn="l"/>
                <a:tab pos="1457325" algn="l"/>
                <a:tab pos="1914525" algn="l"/>
                <a:tab pos="2371725" algn="l"/>
                <a:tab pos="2828925" algn="l"/>
                <a:tab pos="3286125" algn="l"/>
                <a:tab pos="3743325" algn="l"/>
                <a:tab pos="4200525" algn="l"/>
                <a:tab pos="4657725" algn="l"/>
                <a:tab pos="5114925" algn="l"/>
                <a:tab pos="5572125" algn="l"/>
                <a:tab pos="6029325" algn="l"/>
                <a:tab pos="6486525" algn="l"/>
                <a:tab pos="6943725" algn="l"/>
                <a:tab pos="7400925" algn="l"/>
                <a:tab pos="7858125" algn="l"/>
                <a:tab pos="8315325" algn="l"/>
                <a:tab pos="8772525" algn="l"/>
                <a:tab pos="9229725" algn="l"/>
                <a:tab pos="9686925" algn="l"/>
              </a:tabLst>
            </a:pPr>
            <a:r>
              <a:rPr lang="en-US" dirty="0">
                <a:latin typeface="Franklin Gothic Book" charset="0"/>
                <a:cs typeface="Franklin Gothic Book" charset="0"/>
              </a:rPr>
              <a:t>Not separatists like Pilgrims, they wanted to set up a land with a “purified” English church</a:t>
            </a:r>
          </a:p>
          <a:p>
            <a:pPr marL="887413" indent="-549275">
              <a:buSzPct val="45000"/>
              <a:buFont typeface="Wingdings" charset="0"/>
              <a:buChar char=""/>
              <a:tabLst>
                <a:tab pos="887413" algn="l"/>
                <a:tab pos="1000125" algn="l"/>
                <a:tab pos="1457325" algn="l"/>
                <a:tab pos="1914525" algn="l"/>
                <a:tab pos="2371725" algn="l"/>
                <a:tab pos="2828925" algn="l"/>
                <a:tab pos="3286125" algn="l"/>
                <a:tab pos="3743325" algn="l"/>
                <a:tab pos="4200525" algn="l"/>
                <a:tab pos="4657725" algn="l"/>
                <a:tab pos="5114925" algn="l"/>
                <a:tab pos="5572125" algn="l"/>
                <a:tab pos="6029325" algn="l"/>
                <a:tab pos="6486525" algn="l"/>
                <a:tab pos="6943725" algn="l"/>
                <a:tab pos="7400925" algn="l"/>
                <a:tab pos="7858125" algn="l"/>
                <a:tab pos="8315325" algn="l"/>
                <a:tab pos="8772525" algn="l"/>
                <a:tab pos="9229725" algn="l"/>
                <a:tab pos="9686925" algn="l"/>
              </a:tabLst>
            </a:pPr>
            <a:r>
              <a:rPr lang="en-US" dirty="0">
                <a:latin typeface="Franklin Gothic Book" charset="0"/>
                <a:cs typeface="Franklin Gothic Book" charset="0"/>
              </a:rPr>
              <a:t>Strong work ethic, well-organized, well-educated</a:t>
            </a:r>
          </a:p>
          <a:p>
            <a:pPr marL="887413" indent="-549275">
              <a:buSzPct val="45000"/>
              <a:buFont typeface="Wingdings" charset="0"/>
              <a:buChar char=""/>
              <a:tabLst>
                <a:tab pos="887413" algn="l"/>
                <a:tab pos="1000125" algn="l"/>
                <a:tab pos="1457325" algn="l"/>
                <a:tab pos="1914525" algn="l"/>
                <a:tab pos="2371725" algn="l"/>
                <a:tab pos="2828925" algn="l"/>
                <a:tab pos="3286125" algn="l"/>
                <a:tab pos="3743325" algn="l"/>
                <a:tab pos="4200525" algn="l"/>
                <a:tab pos="4657725" algn="l"/>
                <a:tab pos="5114925" algn="l"/>
                <a:tab pos="5572125" algn="l"/>
                <a:tab pos="6029325" algn="l"/>
                <a:tab pos="6486525" algn="l"/>
                <a:tab pos="6943725" algn="l"/>
                <a:tab pos="7400925" algn="l"/>
                <a:tab pos="7858125" algn="l"/>
                <a:tab pos="8315325" algn="l"/>
                <a:tab pos="8772525" algn="l"/>
                <a:tab pos="9229725" algn="l"/>
                <a:tab pos="9686925" algn="l"/>
              </a:tabLst>
            </a:pPr>
            <a:r>
              <a:rPr lang="en-US" dirty="0">
                <a:latin typeface="Franklin Gothic Book" charset="0"/>
                <a:cs typeface="Franklin Gothic Book" charset="0"/>
              </a:rPr>
              <a:t>Most successful of early colonies</a:t>
            </a:r>
          </a:p>
          <a:p>
            <a:pPr marL="887413" indent="-549275">
              <a:buSzPct val="45000"/>
              <a:buFont typeface="Wingdings" charset="0"/>
              <a:buChar char=""/>
              <a:tabLst>
                <a:tab pos="887413" algn="l"/>
                <a:tab pos="1000125" algn="l"/>
                <a:tab pos="1457325" algn="l"/>
                <a:tab pos="1914525" algn="l"/>
                <a:tab pos="2371725" algn="l"/>
                <a:tab pos="2828925" algn="l"/>
                <a:tab pos="3286125" algn="l"/>
                <a:tab pos="3743325" algn="l"/>
                <a:tab pos="4200525" algn="l"/>
                <a:tab pos="4657725" algn="l"/>
                <a:tab pos="5114925" algn="l"/>
                <a:tab pos="5572125" algn="l"/>
                <a:tab pos="6029325" algn="l"/>
                <a:tab pos="6486525" algn="l"/>
                <a:tab pos="6943725" algn="l"/>
                <a:tab pos="7400925" algn="l"/>
                <a:tab pos="7858125" algn="l"/>
                <a:tab pos="8315325" algn="l"/>
                <a:tab pos="8772525" algn="l"/>
                <a:tab pos="9229725" algn="l"/>
                <a:tab pos="9686925" algn="l"/>
              </a:tabLst>
            </a:pPr>
            <a:r>
              <a:rPr lang="en-US" dirty="0">
                <a:latin typeface="Franklin Gothic Book" charset="0"/>
                <a:cs typeface="Franklin Gothic Book" charset="0"/>
              </a:rPr>
              <a:t>Extremely religious (and intolerant of others)</a:t>
            </a:r>
          </a:p>
          <a:p>
            <a:pPr marL="887413" indent="-549275">
              <a:buSzPct val="45000"/>
              <a:buFont typeface="Wingdings" charset="0"/>
              <a:buChar char=""/>
              <a:tabLst>
                <a:tab pos="887413" algn="l"/>
                <a:tab pos="1000125" algn="l"/>
                <a:tab pos="1457325" algn="l"/>
                <a:tab pos="1914525" algn="l"/>
                <a:tab pos="2371725" algn="l"/>
                <a:tab pos="2828925" algn="l"/>
                <a:tab pos="3286125" algn="l"/>
                <a:tab pos="3743325" algn="l"/>
                <a:tab pos="4200525" algn="l"/>
                <a:tab pos="4657725" algn="l"/>
                <a:tab pos="5114925" algn="l"/>
                <a:tab pos="5572125" algn="l"/>
                <a:tab pos="6029325" algn="l"/>
                <a:tab pos="6486525" algn="l"/>
                <a:tab pos="6943725" algn="l"/>
                <a:tab pos="7400925" algn="l"/>
                <a:tab pos="7858125" algn="l"/>
                <a:tab pos="8315325" algn="l"/>
                <a:tab pos="8772525" algn="l"/>
                <a:tab pos="9229725" algn="l"/>
                <a:tab pos="9686925" algn="l"/>
              </a:tabLst>
            </a:pPr>
            <a:r>
              <a:rPr lang="en-US" dirty="0">
                <a:latin typeface="Franklin Gothic Book" charset="0"/>
                <a:cs typeface="Franklin Gothic Book" charset="0"/>
              </a:rPr>
              <a:t>Believed God has chosen them to found a “city on a hill”</a:t>
            </a:r>
          </a:p>
          <a:p>
            <a:endParaRPr lang="en-US" dirty="0"/>
          </a:p>
        </p:txBody>
      </p:sp>
    </p:spTree>
    <p:extLst>
      <p:ext uri="{BB962C8B-B14F-4D97-AF65-F5344CB8AC3E}">
        <p14:creationId xmlns:p14="http://schemas.microsoft.com/office/powerpoint/2010/main" val="66279422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166359" y="1939502"/>
            <a:ext cx="4687555" cy="2123658"/>
          </a:xfrm>
          <a:prstGeom prst="rect">
            <a:avLst/>
          </a:prstGeom>
          <a:noFill/>
        </p:spPr>
        <p:txBody>
          <a:bodyPr wrap="square" rtlCol="0">
            <a:spAutoFit/>
          </a:bodyPr>
          <a:lstStyle/>
          <a:p>
            <a:pPr algn="ctr"/>
            <a:r>
              <a:rPr lang="en-US" sz="4400" dirty="0" smtClean="0"/>
              <a:t>Not everybody CHOSE to come to the New World.</a:t>
            </a:r>
            <a:endParaRPr lang="en-US" sz="4400" dirty="0"/>
          </a:p>
        </p:txBody>
      </p:sp>
    </p:spTree>
    <p:extLst>
      <p:ext uri="{BB962C8B-B14F-4D97-AF65-F5344CB8AC3E}">
        <p14:creationId xmlns:p14="http://schemas.microsoft.com/office/powerpoint/2010/main" val="18186818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“Middle Passage”</a:t>
            </a:r>
            <a:endParaRPr lang="en-US" dirty="0"/>
          </a:p>
        </p:txBody>
      </p:sp>
      <p:sp>
        <p:nvSpPr>
          <p:cNvPr id="3" name="Content Placeholder 2"/>
          <p:cNvSpPr>
            <a:spLocks noGrp="1"/>
          </p:cNvSpPr>
          <p:nvPr>
            <p:ph idx="1"/>
          </p:nvPr>
        </p:nvSpPr>
        <p:spPr/>
        <p:txBody>
          <a:bodyPr/>
          <a:lstStyle/>
          <a:p>
            <a:r>
              <a:rPr lang="en-US" dirty="0" smtClean="0">
                <a:latin typeface="Franklin Gothic Book" charset="0"/>
                <a:cs typeface="Franklin Gothic Book" charset="0"/>
              </a:rPr>
              <a:t>Refers </a:t>
            </a:r>
            <a:r>
              <a:rPr lang="en-US" dirty="0">
                <a:latin typeface="Franklin Gothic Book" charset="0"/>
                <a:cs typeface="Franklin Gothic Book" charset="0"/>
              </a:rPr>
              <a:t>to the side of the slave trade triangle from Africa to the New World</a:t>
            </a:r>
          </a:p>
          <a:p>
            <a:pPr marL="0" indent="0">
              <a:buNone/>
            </a:pPr>
            <a:endParaRPr lang="en-US" dirty="0"/>
          </a:p>
        </p:txBody>
      </p:sp>
      <p:pic>
        <p:nvPicPr>
          <p:cNvPr id="4" name="Picture 3"/>
          <p:cNvPicPr>
            <a:picLocks noChangeAspect="1"/>
          </p:cNvPicPr>
          <p:nvPr/>
        </p:nvPicPr>
        <p:blipFill>
          <a:blip r:embed="rId2"/>
          <a:stretch>
            <a:fillRect/>
          </a:stretch>
        </p:blipFill>
        <p:spPr>
          <a:xfrm>
            <a:off x="2391361" y="3202241"/>
            <a:ext cx="3340100" cy="2438400"/>
          </a:xfrm>
          <a:prstGeom prst="rect">
            <a:avLst/>
          </a:prstGeom>
        </p:spPr>
      </p:pic>
    </p:spTree>
    <p:extLst>
      <p:ext uri="{BB962C8B-B14F-4D97-AF65-F5344CB8AC3E}">
        <p14:creationId xmlns:p14="http://schemas.microsoft.com/office/powerpoint/2010/main" val="45413111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“Middle Passage” (</a:t>
            </a:r>
            <a:r>
              <a:rPr lang="en-US" dirty="0" err="1" smtClean="0"/>
              <a:t>con’t</a:t>
            </a:r>
            <a:r>
              <a:rPr lang="en-US" dirty="0" smtClean="0"/>
              <a:t>)</a:t>
            </a:r>
            <a:endParaRPr lang="en-US" dirty="0"/>
          </a:p>
        </p:txBody>
      </p:sp>
      <p:sp>
        <p:nvSpPr>
          <p:cNvPr id="3" name="Content Placeholder 2"/>
          <p:cNvSpPr>
            <a:spLocks noGrp="1"/>
          </p:cNvSpPr>
          <p:nvPr>
            <p:ph idx="1"/>
          </p:nvPr>
        </p:nvSpPr>
        <p:spPr/>
        <p:txBody>
          <a:bodyPr>
            <a:normAutofit fontScale="92500" lnSpcReduction="10000"/>
          </a:bodyPr>
          <a:lstStyle/>
          <a:p>
            <a:pPr marL="887413" indent="-549275">
              <a:buSzPct val="45000"/>
              <a:buFont typeface="Wingdings" charset="0"/>
              <a:buChar char=""/>
              <a:tabLst>
                <a:tab pos="887413" algn="l"/>
                <a:tab pos="1000125" algn="l"/>
                <a:tab pos="1457325" algn="l"/>
                <a:tab pos="1914525" algn="l"/>
                <a:tab pos="2371725" algn="l"/>
                <a:tab pos="2828925" algn="l"/>
                <a:tab pos="3286125" algn="l"/>
                <a:tab pos="3743325" algn="l"/>
                <a:tab pos="4200525" algn="l"/>
                <a:tab pos="4657725" algn="l"/>
                <a:tab pos="5114925" algn="l"/>
                <a:tab pos="5572125" algn="l"/>
                <a:tab pos="6029325" algn="l"/>
                <a:tab pos="6486525" algn="l"/>
                <a:tab pos="6943725" algn="l"/>
                <a:tab pos="7400925" algn="l"/>
                <a:tab pos="7858125" algn="l"/>
                <a:tab pos="8315325" algn="l"/>
                <a:tab pos="8772525" algn="l"/>
                <a:tab pos="9229725" algn="l"/>
                <a:tab pos="9686925" algn="l"/>
              </a:tabLst>
            </a:pPr>
            <a:r>
              <a:rPr lang="en-US" dirty="0">
                <a:latin typeface="Franklin Gothic Book" charset="0"/>
                <a:cs typeface="Franklin Gothic Book" charset="0"/>
              </a:rPr>
              <a:t>Slaves captured in Africa and sold to European slave traders</a:t>
            </a:r>
          </a:p>
          <a:p>
            <a:pPr marL="887413" indent="-549275">
              <a:buSzPct val="45000"/>
              <a:buFont typeface="Wingdings" charset="0"/>
              <a:buChar char=""/>
              <a:tabLst>
                <a:tab pos="887413" algn="l"/>
                <a:tab pos="1000125" algn="l"/>
                <a:tab pos="1457325" algn="l"/>
                <a:tab pos="1914525" algn="l"/>
                <a:tab pos="2371725" algn="l"/>
                <a:tab pos="2828925" algn="l"/>
                <a:tab pos="3286125" algn="l"/>
                <a:tab pos="3743325" algn="l"/>
                <a:tab pos="4200525" algn="l"/>
                <a:tab pos="4657725" algn="l"/>
                <a:tab pos="5114925" algn="l"/>
                <a:tab pos="5572125" algn="l"/>
                <a:tab pos="6029325" algn="l"/>
                <a:tab pos="6486525" algn="l"/>
                <a:tab pos="6943725" algn="l"/>
                <a:tab pos="7400925" algn="l"/>
                <a:tab pos="7858125" algn="l"/>
                <a:tab pos="8315325" algn="l"/>
                <a:tab pos="8772525" algn="l"/>
                <a:tab pos="9229725" algn="l"/>
                <a:tab pos="9686925" algn="l"/>
              </a:tabLst>
            </a:pPr>
            <a:r>
              <a:rPr lang="en-US" dirty="0">
                <a:latin typeface="Franklin Gothic Book" charset="0"/>
                <a:cs typeface="Franklin Gothic Book" charset="0"/>
              </a:rPr>
              <a:t>Brutal conditions on journey over, many died on the way</a:t>
            </a:r>
          </a:p>
          <a:p>
            <a:pPr marL="887413" indent="-549275">
              <a:buSzPct val="45000"/>
              <a:buFont typeface="Wingdings" charset="0"/>
              <a:buChar char=""/>
              <a:tabLst>
                <a:tab pos="887413" algn="l"/>
                <a:tab pos="1000125" algn="l"/>
                <a:tab pos="1457325" algn="l"/>
                <a:tab pos="1914525" algn="l"/>
                <a:tab pos="2371725" algn="l"/>
                <a:tab pos="2828925" algn="l"/>
                <a:tab pos="3286125" algn="l"/>
                <a:tab pos="3743325" algn="l"/>
                <a:tab pos="4200525" algn="l"/>
                <a:tab pos="4657725" algn="l"/>
                <a:tab pos="5114925" algn="l"/>
                <a:tab pos="5572125" algn="l"/>
                <a:tab pos="6029325" algn="l"/>
                <a:tab pos="6486525" algn="l"/>
                <a:tab pos="6943725" algn="l"/>
                <a:tab pos="7400925" algn="l"/>
                <a:tab pos="7858125" algn="l"/>
                <a:tab pos="8315325" algn="l"/>
                <a:tab pos="8772525" algn="l"/>
                <a:tab pos="9229725" algn="l"/>
                <a:tab pos="9686925" algn="l"/>
              </a:tabLst>
            </a:pPr>
            <a:r>
              <a:rPr lang="en-US" dirty="0">
                <a:latin typeface="Franklin Gothic Book" charset="0"/>
                <a:cs typeface="Franklin Gothic Book" charset="0"/>
              </a:rPr>
              <a:t>Slaves arrived early on in Jamestown and other Southern colonies to tend plantations, but also lived throughout all colonies, largely as personal servants in the North</a:t>
            </a:r>
          </a:p>
          <a:p>
            <a:pPr marL="887413" indent="-549275">
              <a:buSzPct val="45000"/>
              <a:buFont typeface="Wingdings" charset="0"/>
              <a:buChar char=""/>
              <a:tabLst>
                <a:tab pos="887413" algn="l"/>
                <a:tab pos="1000125" algn="l"/>
                <a:tab pos="1457325" algn="l"/>
                <a:tab pos="1914525" algn="l"/>
                <a:tab pos="2371725" algn="l"/>
                <a:tab pos="2828925" algn="l"/>
                <a:tab pos="3286125" algn="l"/>
                <a:tab pos="3743325" algn="l"/>
                <a:tab pos="4200525" algn="l"/>
                <a:tab pos="4657725" algn="l"/>
                <a:tab pos="5114925" algn="l"/>
                <a:tab pos="5572125" algn="l"/>
                <a:tab pos="6029325" algn="l"/>
                <a:tab pos="6486525" algn="l"/>
                <a:tab pos="6943725" algn="l"/>
                <a:tab pos="7400925" algn="l"/>
                <a:tab pos="7858125" algn="l"/>
                <a:tab pos="8315325" algn="l"/>
                <a:tab pos="8772525" algn="l"/>
                <a:tab pos="9229725" algn="l"/>
                <a:tab pos="9686925" algn="l"/>
              </a:tabLst>
            </a:pPr>
            <a:r>
              <a:rPr lang="en-US" dirty="0">
                <a:latin typeface="Franklin Gothic Book" charset="0"/>
                <a:cs typeface="Franklin Gothic Book" charset="0"/>
              </a:rPr>
              <a:t>Between 10 and 20 million slaves in total were brought to the Americas</a:t>
            </a:r>
          </a:p>
          <a:p>
            <a:endParaRPr lang="en-US" dirty="0"/>
          </a:p>
        </p:txBody>
      </p:sp>
    </p:spTree>
    <p:extLst>
      <p:ext uri="{BB962C8B-B14F-4D97-AF65-F5344CB8AC3E}">
        <p14:creationId xmlns:p14="http://schemas.microsoft.com/office/powerpoint/2010/main" val="152584317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stretch>
            <a:fillRect/>
          </a:stretch>
        </p:blipFill>
        <p:spPr>
          <a:xfrm>
            <a:off x="504239" y="683586"/>
            <a:ext cx="8162631" cy="2864459"/>
          </a:xfrm>
          <a:prstGeom prst="rect">
            <a:avLst/>
          </a:prstGeom>
        </p:spPr>
      </p:pic>
      <p:pic>
        <p:nvPicPr>
          <p:cNvPr id="6" name="Picture 5"/>
          <p:cNvPicPr>
            <a:picLocks noChangeAspect="1"/>
          </p:cNvPicPr>
          <p:nvPr/>
        </p:nvPicPr>
        <p:blipFill>
          <a:blip r:embed="rId3"/>
          <a:stretch>
            <a:fillRect/>
          </a:stretch>
        </p:blipFill>
        <p:spPr>
          <a:xfrm>
            <a:off x="868956" y="3716110"/>
            <a:ext cx="2438400" cy="2781300"/>
          </a:xfrm>
          <a:prstGeom prst="rect">
            <a:avLst/>
          </a:prstGeom>
        </p:spPr>
      </p:pic>
      <p:pic>
        <p:nvPicPr>
          <p:cNvPr id="7" name="Picture 6"/>
          <p:cNvPicPr>
            <a:picLocks noChangeAspect="1"/>
          </p:cNvPicPr>
          <p:nvPr/>
        </p:nvPicPr>
        <p:blipFill>
          <a:blip r:embed="rId4"/>
          <a:stretch>
            <a:fillRect/>
          </a:stretch>
        </p:blipFill>
        <p:spPr>
          <a:xfrm>
            <a:off x="4298898" y="3769381"/>
            <a:ext cx="3637372" cy="2728029"/>
          </a:xfrm>
          <a:prstGeom prst="rect">
            <a:avLst/>
          </a:prstGeom>
        </p:spPr>
      </p:pic>
    </p:spTree>
    <p:extLst>
      <p:ext uri="{BB962C8B-B14F-4D97-AF65-F5344CB8AC3E}">
        <p14:creationId xmlns:p14="http://schemas.microsoft.com/office/powerpoint/2010/main" val="358621827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357439"/>
            <a:ext cx="8229600" cy="4525963"/>
          </a:xfrm>
        </p:spPr>
        <p:txBody>
          <a:bodyPr>
            <a:normAutofit fontScale="92500" lnSpcReduction="20000"/>
          </a:bodyPr>
          <a:lstStyle/>
          <a:p>
            <a:pPr marL="0" indent="0" algn="ctr">
              <a:buNone/>
            </a:pPr>
            <a:r>
              <a:rPr lang="en-US" i="1" dirty="0" smtClean="0"/>
              <a:t>The stench of the hold…was so intolerably loathsome that it was dangerous to remain there for any time…but now that the whole ship’s cargo were confined together, it became absolutely pestilential (destructive/harmful). The closeness of the place and the heat of the climate, added to the number in the ship which was so crowded that each had scarcely room to turn himself, almost suffocated us.</a:t>
            </a:r>
          </a:p>
          <a:p>
            <a:pPr marL="0" indent="0">
              <a:buNone/>
            </a:pPr>
            <a:endParaRPr lang="en-US" dirty="0" smtClean="0"/>
          </a:p>
          <a:p>
            <a:pPr marL="0" indent="0">
              <a:buNone/>
            </a:pPr>
            <a:r>
              <a:rPr lang="en-US" dirty="0" smtClean="0"/>
              <a:t>-</a:t>
            </a:r>
            <a:r>
              <a:rPr lang="en-US" dirty="0" err="1" smtClean="0"/>
              <a:t>Olaudah</a:t>
            </a:r>
            <a:r>
              <a:rPr lang="en-US" dirty="0" smtClean="0"/>
              <a:t> </a:t>
            </a:r>
            <a:r>
              <a:rPr lang="en-US" dirty="0" err="1" smtClean="0"/>
              <a:t>Equiano</a:t>
            </a:r>
            <a:endParaRPr lang="en-US" dirty="0"/>
          </a:p>
        </p:txBody>
      </p:sp>
    </p:spTree>
    <p:extLst>
      <p:ext uri="{BB962C8B-B14F-4D97-AF65-F5344CB8AC3E}">
        <p14:creationId xmlns:p14="http://schemas.microsoft.com/office/powerpoint/2010/main" val="23016765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524510"/>
            <a:ext cx="8229600" cy="5270938"/>
          </a:xfrm>
        </p:spPr>
        <p:txBody>
          <a:bodyPr>
            <a:normAutofit/>
          </a:bodyPr>
          <a:lstStyle/>
          <a:p>
            <a:pPr marL="0" indent="0" algn="ctr">
              <a:buNone/>
            </a:pPr>
            <a:r>
              <a:rPr lang="en-US" sz="4400" u="sng" dirty="0" smtClean="0"/>
              <a:t>Ticket IN</a:t>
            </a:r>
          </a:p>
          <a:p>
            <a:pPr marL="0" indent="0" algn="ctr">
              <a:buNone/>
            </a:pPr>
            <a:r>
              <a:rPr lang="en-US" sz="4400" i="1" dirty="0" smtClean="0"/>
              <a:t>Hooray</a:t>
            </a:r>
            <a:r>
              <a:rPr lang="en-US" sz="4400" i="1" dirty="0"/>
              <a:t>! </a:t>
            </a:r>
            <a:endParaRPr lang="en-US" sz="4400" i="1" dirty="0" smtClean="0"/>
          </a:p>
          <a:p>
            <a:pPr marL="0" indent="0" algn="ctr">
              <a:buNone/>
            </a:pPr>
            <a:r>
              <a:rPr lang="en-US" sz="4400" i="1" dirty="0" smtClean="0"/>
              <a:t>We </a:t>
            </a:r>
            <a:r>
              <a:rPr lang="en-US" sz="4400" i="1" dirty="0"/>
              <a:t>finally have the technology that will allow us to colonize Mars! What would it take to convince you to be one of the first colonists to populate this new land?</a:t>
            </a:r>
            <a:endParaRPr lang="en-US" sz="4400" dirty="0"/>
          </a:p>
          <a:p>
            <a:pPr marL="0" indent="0">
              <a:buNone/>
            </a:pPr>
            <a:endParaRPr lang="en-US" dirty="0"/>
          </a:p>
        </p:txBody>
      </p:sp>
    </p:spTree>
    <p:extLst>
      <p:ext uri="{BB962C8B-B14F-4D97-AF65-F5344CB8AC3E}">
        <p14:creationId xmlns:p14="http://schemas.microsoft.com/office/powerpoint/2010/main" val="423548993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244258" y="1736368"/>
            <a:ext cx="6869341" cy="2800767"/>
          </a:xfrm>
          <a:prstGeom prst="rect">
            <a:avLst/>
          </a:prstGeom>
          <a:noFill/>
        </p:spPr>
        <p:txBody>
          <a:bodyPr wrap="square" rtlCol="0">
            <a:spAutoFit/>
          </a:bodyPr>
          <a:lstStyle/>
          <a:p>
            <a:pPr algn="ctr"/>
            <a:r>
              <a:rPr lang="en-US" sz="4400" dirty="0" smtClean="0"/>
              <a:t>What were the two major motivating factors behind British colonization of North America?</a:t>
            </a:r>
            <a:endParaRPr lang="en-US" sz="4400" dirty="0"/>
          </a:p>
        </p:txBody>
      </p:sp>
    </p:spTree>
    <p:extLst>
      <p:ext uri="{BB962C8B-B14F-4D97-AF65-F5344CB8AC3E}">
        <p14:creationId xmlns:p14="http://schemas.microsoft.com/office/powerpoint/2010/main" val="230965559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673973" y="1503123"/>
            <a:ext cx="7543314" cy="3170099"/>
          </a:xfrm>
          <a:prstGeom prst="rect">
            <a:avLst/>
          </a:prstGeom>
          <a:noFill/>
        </p:spPr>
        <p:txBody>
          <a:bodyPr wrap="square" rtlCol="0">
            <a:spAutoFit/>
          </a:bodyPr>
          <a:lstStyle/>
          <a:p>
            <a:pPr algn="ctr"/>
            <a:r>
              <a:rPr lang="en-US" sz="4000" dirty="0"/>
              <a:t>E</a:t>
            </a:r>
            <a:r>
              <a:rPr lang="en-US" sz="4000" dirty="0" smtClean="0"/>
              <a:t>conomic </a:t>
            </a:r>
            <a:r>
              <a:rPr lang="en-US" sz="4000" dirty="0"/>
              <a:t>O</a:t>
            </a:r>
            <a:r>
              <a:rPr lang="en-US" sz="4000" dirty="0" smtClean="0"/>
              <a:t>pportunity</a:t>
            </a:r>
          </a:p>
          <a:p>
            <a:pPr algn="ctr"/>
            <a:endParaRPr lang="en-US" sz="4000" dirty="0" smtClean="0"/>
          </a:p>
          <a:p>
            <a:pPr algn="ctr"/>
            <a:r>
              <a:rPr lang="en-US" sz="4000" dirty="0" smtClean="0"/>
              <a:t> and </a:t>
            </a:r>
          </a:p>
          <a:p>
            <a:pPr algn="ctr"/>
            <a:endParaRPr lang="en-US" sz="4000" dirty="0" smtClean="0"/>
          </a:p>
          <a:p>
            <a:pPr algn="ctr"/>
            <a:r>
              <a:rPr lang="en-US" sz="4000" dirty="0" smtClean="0"/>
              <a:t>Religious Freedom</a:t>
            </a:r>
            <a:endParaRPr lang="en-US" sz="4000" dirty="0"/>
          </a:p>
        </p:txBody>
      </p:sp>
    </p:spTree>
    <p:extLst>
      <p:ext uri="{BB962C8B-B14F-4D97-AF65-F5344CB8AC3E}">
        <p14:creationId xmlns:p14="http://schemas.microsoft.com/office/powerpoint/2010/main" val="395056776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414753" y="596066"/>
            <a:ext cx="7776612" cy="7232749"/>
          </a:xfrm>
          <a:prstGeom prst="rect">
            <a:avLst/>
          </a:prstGeom>
          <a:noFill/>
        </p:spPr>
        <p:txBody>
          <a:bodyPr wrap="square" rtlCol="0">
            <a:spAutoFit/>
          </a:bodyPr>
          <a:lstStyle/>
          <a:p>
            <a:pPr algn="ctr"/>
            <a:r>
              <a:rPr lang="en-US" sz="4000" dirty="0" smtClean="0"/>
              <a:t>Reason #1: Economic Opportunity </a:t>
            </a:r>
          </a:p>
          <a:p>
            <a:pPr algn="ctr"/>
            <a:r>
              <a:rPr lang="en-US" sz="4000" dirty="0"/>
              <a:t>	</a:t>
            </a:r>
            <a:r>
              <a:rPr lang="en-US" sz="4000" dirty="0" smtClean="0"/>
              <a:t>				(Land and Money)</a:t>
            </a:r>
          </a:p>
          <a:p>
            <a:endParaRPr lang="en-US" sz="3200" b="1" dirty="0"/>
          </a:p>
          <a:p>
            <a:pPr algn="ctr"/>
            <a:r>
              <a:rPr lang="en-US" sz="3200" b="1" dirty="0" smtClean="0"/>
              <a:t>Background </a:t>
            </a:r>
          </a:p>
          <a:p>
            <a:pPr algn="ctr"/>
            <a:r>
              <a:rPr lang="en-US" sz="3200" dirty="0" smtClean="0">
                <a:latin typeface="Franklin Gothic Book" charset="0"/>
                <a:cs typeface="Franklin Gothic Book" charset="0"/>
              </a:rPr>
              <a:t>England’s population in the 1600’s grew rapidly.  At the same time, farming technology improved, pushing many </a:t>
            </a:r>
            <a:r>
              <a:rPr lang="en-US" sz="3200" u="sng" dirty="0" smtClean="0">
                <a:latin typeface="Franklin Gothic Book" charset="0"/>
                <a:cs typeface="Franklin Gothic Book" charset="0"/>
              </a:rPr>
              <a:t>landless peasants out of farm work</a:t>
            </a:r>
            <a:r>
              <a:rPr lang="en-US" sz="3200" dirty="0" smtClean="0">
                <a:latin typeface="Franklin Gothic Book" charset="0"/>
                <a:cs typeface="Franklin Gothic Book" charset="0"/>
              </a:rPr>
              <a:t> and into </a:t>
            </a:r>
            <a:r>
              <a:rPr lang="en-US" sz="3200" u="sng" dirty="0" smtClean="0">
                <a:latin typeface="Franklin Gothic Book" charset="0"/>
                <a:cs typeface="Franklin Gothic Book" charset="0"/>
              </a:rPr>
              <a:t>poverty</a:t>
            </a:r>
            <a:r>
              <a:rPr lang="en-US" sz="3200" dirty="0" smtClean="0">
                <a:latin typeface="Franklin Gothic Book" charset="0"/>
                <a:cs typeface="Franklin Gothic Book" charset="0"/>
              </a:rPr>
              <a:t> in the increasingly </a:t>
            </a:r>
            <a:r>
              <a:rPr lang="en-US" sz="3200" u="sng" dirty="0" smtClean="0">
                <a:latin typeface="Franklin Gothic Book" charset="0"/>
                <a:cs typeface="Franklin Gothic Book" charset="0"/>
              </a:rPr>
              <a:t>crowded cities</a:t>
            </a:r>
            <a:r>
              <a:rPr lang="en-US" sz="3200" dirty="0" smtClean="0">
                <a:latin typeface="Franklin Gothic Book" charset="0"/>
                <a:cs typeface="Franklin Gothic Book" charset="0"/>
              </a:rPr>
              <a:t>.  Land and economic opportunity were scarce.</a:t>
            </a:r>
          </a:p>
          <a:p>
            <a:endParaRPr lang="en-US" sz="3200" dirty="0" smtClean="0"/>
          </a:p>
          <a:p>
            <a:endParaRPr lang="en-US" sz="3200" dirty="0"/>
          </a:p>
          <a:p>
            <a:r>
              <a:rPr lang="en-US" sz="3200" dirty="0" smtClean="0"/>
              <a:t> </a:t>
            </a:r>
            <a:endParaRPr lang="en-US" sz="3200" dirty="0"/>
          </a:p>
        </p:txBody>
      </p:sp>
    </p:spTree>
    <p:extLst>
      <p:ext uri="{BB962C8B-B14F-4D97-AF65-F5344CB8AC3E}">
        <p14:creationId xmlns:p14="http://schemas.microsoft.com/office/powerpoint/2010/main" val="178138481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479"/>
            <a:ext cx="8229600" cy="1143000"/>
          </a:xfrm>
        </p:spPr>
        <p:txBody>
          <a:bodyPr/>
          <a:lstStyle/>
          <a:p>
            <a:r>
              <a:rPr lang="en-US" dirty="0" smtClean="0"/>
              <a:t>Jamestown Colony</a:t>
            </a:r>
            <a:endParaRPr lang="en-US" dirty="0"/>
          </a:p>
        </p:txBody>
      </p:sp>
      <p:sp>
        <p:nvSpPr>
          <p:cNvPr id="4" name="Rectangle 2"/>
          <p:cNvSpPr>
            <a:spLocks noGrp="1" noChangeArrowheads="1"/>
          </p:cNvSpPr>
          <p:nvPr>
            <p:ph idx="1"/>
          </p:nvPr>
        </p:nvSpPr>
        <p:spPr>
          <a:xfrm>
            <a:off x="457200" y="1444705"/>
            <a:ext cx="8229600" cy="4525963"/>
          </a:xfrm>
          <a:ln/>
        </p:spPr>
        <p:txBody>
          <a:bodyPr>
            <a:noAutofit/>
          </a:bodyPr>
          <a:lstStyle/>
          <a:p>
            <a:pPr marL="338138" indent="0">
              <a:buSzPct val="45000"/>
              <a:buNone/>
              <a:tabLst>
                <a:tab pos="887413" algn="l"/>
                <a:tab pos="1000125" algn="l"/>
                <a:tab pos="1457325" algn="l"/>
                <a:tab pos="1914525" algn="l"/>
                <a:tab pos="2371725" algn="l"/>
                <a:tab pos="2828925" algn="l"/>
                <a:tab pos="3286125" algn="l"/>
                <a:tab pos="3743325" algn="l"/>
                <a:tab pos="4200525" algn="l"/>
                <a:tab pos="4657725" algn="l"/>
                <a:tab pos="5114925" algn="l"/>
                <a:tab pos="5572125" algn="l"/>
                <a:tab pos="6029325" algn="l"/>
                <a:tab pos="6486525" algn="l"/>
                <a:tab pos="6943725" algn="l"/>
                <a:tab pos="7400925" algn="l"/>
                <a:tab pos="7858125" algn="l"/>
                <a:tab pos="8315325" algn="l"/>
                <a:tab pos="8772525" algn="l"/>
                <a:tab pos="9229725" algn="l"/>
                <a:tab pos="9686925" algn="l"/>
              </a:tabLst>
            </a:pPr>
            <a:r>
              <a:rPr lang="en-US" dirty="0" smtClean="0">
                <a:latin typeface="Franklin Gothic Book" charset="0"/>
                <a:cs typeface="Franklin Gothic Book" charset="0"/>
              </a:rPr>
              <a:t>-Founded </a:t>
            </a:r>
            <a:r>
              <a:rPr lang="en-US" dirty="0">
                <a:latin typeface="Franklin Gothic Book" charset="0"/>
                <a:cs typeface="Franklin Gothic Book" charset="0"/>
              </a:rPr>
              <a:t>in 1607 </a:t>
            </a:r>
            <a:r>
              <a:rPr lang="en-US" dirty="0" smtClean="0">
                <a:latin typeface="Franklin Gothic Book" charset="0"/>
                <a:cs typeface="Franklin Gothic Book" charset="0"/>
              </a:rPr>
              <a:t>in </a:t>
            </a:r>
            <a:r>
              <a:rPr lang="en-US" dirty="0">
                <a:latin typeface="Franklin Gothic Book" charset="0"/>
                <a:cs typeface="Franklin Gothic Book" charset="0"/>
              </a:rPr>
              <a:t>what is now </a:t>
            </a:r>
            <a:r>
              <a:rPr lang="en-US" dirty="0" smtClean="0">
                <a:latin typeface="Franklin Gothic Book" charset="0"/>
                <a:cs typeface="Franklin Gothic Book" charset="0"/>
              </a:rPr>
              <a:t>Virginia</a:t>
            </a:r>
            <a:endParaRPr lang="en-US" dirty="0">
              <a:latin typeface="Franklin Gothic Book" charset="0"/>
              <a:cs typeface="Franklin Gothic Book" charset="0"/>
            </a:endParaRPr>
          </a:p>
          <a:p>
            <a:pPr marL="338138" indent="0">
              <a:buSzPct val="45000"/>
              <a:buNone/>
              <a:tabLst>
                <a:tab pos="887413" algn="l"/>
                <a:tab pos="1000125" algn="l"/>
                <a:tab pos="1457325" algn="l"/>
                <a:tab pos="1914525" algn="l"/>
                <a:tab pos="2371725" algn="l"/>
                <a:tab pos="2828925" algn="l"/>
                <a:tab pos="3286125" algn="l"/>
                <a:tab pos="3743325" algn="l"/>
                <a:tab pos="4200525" algn="l"/>
                <a:tab pos="4657725" algn="l"/>
                <a:tab pos="5114925" algn="l"/>
                <a:tab pos="5572125" algn="l"/>
                <a:tab pos="6029325" algn="l"/>
                <a:tab pos="6486525" algn="l"/>
                <a:tab pos="6943725" algn="l"/>
                <a:tab pos="7400925" algn="l"/>
                <a:tab pos="7858125" algn="l"/>
                <a:tab pos="8315325" algn="l"/>
                <a:tab pos="8772525" algn="l"/>
                <a:tab pos="9229725" algn="l"/>
                <a:tab pos="9686925" algn="l"/>
              </a:tabLst>
            </a:pPr>
            <a:r>
              <a:rPr lang="en-US" dirty="0" smtClean="0">
                <a:latin typeface="Franklin Gothic Book" charset="0"/>
                <a:cs typeface="Franklin Gothic Book" charset="0"/>
              </a:rPr>
              <a:t>-Located on a marshy peninsula (for defense purposes) – infested with mosquitoes carrying malaria</a:t>
            </a:r>
          </a:p>
          <a:p>
            <a:pPr marL="338138" indent="0">
              <a:buSzPct val="45000"/>
              <a:buNone/>
              <a:tabLst>
                <a:tab pos="887413" algn="l"/>
                <a:tab pos="1000125" algn="l"/>
                <a:tab pos="1457325" algn="l"/>
                <a:tab pos="1914525" algn="l"/>
                <a:tab pos="2371725" algn="l"/>
                <a:tab pos="2828925" algn="l"/>
                <a:tab pos="3286125" algn="l"/>
                <a:tab pos="3743325" algn="l"/>
                <a:tab pos="4200525" algn="l"/>
                <a:tab pos="4657725" algn="l"/>
                <a:tab pos="5114925" algn="l"/>
                <a:tab pos="5572125" algn="l"/>
                <a:tab pos="6029325" algn="l"/>
                <a:tab pos="6486525" algn="l"/>
                <a:tab pos="6943725" algn="l"/>
                <a:tab pos="7400925" algn="l"/>
                <a:tab pos="7858125" algn="l"/>
                <a:tab pos="8315325" algn="l"/>
                <a:tab pos="8772525" algn="l"/>
                <a:tab pos="9229725" algn="l"/>
                <a:tab pos="9686925" algn="l"/>
              </a:tabLst>
            </a:pPr>
            <a:r>
              <a:rPr lang="en-US" dirty="0" smtClean="0">
                <a:latin typeface="Franklin Gothic Book" charset="0"/>
                <a:cs typeface="Franklin Gothic Book" charset="0"/>
              </a:rPr>
              <a:t>-Colony also plagued by Indian attacks and bad weather</a:t>
            </a:r>
          </a:p>
          <a:p>
            <a:pPr marL="338138" indent="0">
              <a:buSzPct val="45000"/>
              <a:buNone/>
              <a:tabLst>
                <a:tab pos="887413" algn="l"/>
                <a:tab pos="1000125" algn="l"/>
                <a:tab pos="1457325" algn="l"/>
                <a:tab pos="1914525" algn="l"/>
                <a:tab pos="2371725" algn="l"/>
                <a:tab pos="2828925" algn="l"/>
                <a:tab pos="3286125" algn="l"/>
                <a:tab pos="3743325" algn="l"/>
                <a:tab pos="4200525" algn="l"/>
                <a:tab pos="4657725" algn="l"/>
                <a:tab pos="5114925" algn="l"/>
                <a:tab pos="5572125" algn="l"/>
                <a:tab pos="6029325" algn="l"/>
                <a:tab pos="6486525" algn="l"/>
                <a:tab pos="6943725" algn="l"/>
                <a:tab pos="7400925" algn="l"/>
                <a:tab pos="7858125" algn="l"/>
                <a:tab pos="8315325" algn="l"/>
                <a:tab pos="8772525" algn="l"/>
                <a:tab pos="9229725" algn="l"/>
                <a:tab pos="9686925" algn="l"/>
              </a:tabLst>
            </a:pPr>
            <a:r>
              <a:rPr lang="en-US" dirty="0" smtClean="0">
                <a:latin typeface="Franklin Gothic Book" charset="0"/>
                <a:cs typeface="Franklin Gothic Book" charset="0"/>
              </a:rPr>
              <a:t>-Only </a:t>
            </a:r>
            <a:r>
              <a:rPr lang="en-US" dirty="0">
                <a:latin typeface="Franklin Gothic Book" charset="0"/>
                <a:cs typeface="Franklin Gothic Book" charset="0"/>
              </a:rPr>
              <a:t>25% of the colonists survived the first year – hunger, dysentery, malaria, yellow fever </a:t>
            </a:r>
          </a:p>
          <a:p>
            <a:pPr marL="338138" indent="0">
              <a:buSzPct val="45000"/>
              <a:buNone/>
              <a:tabLst>
                <a:tab pos="887413" algn="l"/>
                <a:tab pos="1000125" algn="l"/>
                <a:tab pos="1457325" algn="l"/>
                <a:tab pos="1914525" algn="l"/>
                <a:tab pos="2371725" algn="l"/>
                <a:tab pos="2828925" algn="l"/>
                <a:tab pos="3286125" algn="l"/>
                <a:tab pos="3743325" algn="l"/>
                <a:tab pos="4200525" algn="l"/>
                <a:tab pos="4657725" algn="l"/>
                <a:tab pos="5114925" algn="l"/>
                <a:tab pos="5572125" algn="l"/>
                <a:tab pos="6029325" algn="l"/>
                <a:tab pos="6486525" algn="l"/>
                <a:tab pos="6943725" algn="l"/>
                <a:tab pos="7400925" algn="l"/>
                <a:tab pos="7858125" algn="l"/>
                <a:tab pos="8315325" algn="l"/>
                <a:tab pos="8772525" algn="l"/>
                <a:tab pos="9229725" algn="l"/>
                <a:tab pos="9686925" algn="l"/>
              </a:tabLst>
            </a:pPr>
            <a:endParaRPr lang="en-US" sz="2800" dirty="0">
              <a:latin typeface="Franklin Gothic Book" charset="0"/>
              <a:cs typeface="Franklin Gothic Book" charset="0"/>
            </a:endParaRPr>
          </a:p>
        </p:txBody>
      </p:sp>
    </p:spTree>
    <p:extLst>
      <p:ext uri="{BB962C8B-B14F-4D97-AF65-F5344CB8AC3E}">
        <p14:creationId xmlns:p14="http://schemas.microsoft.com/office/powerpoint/2010/main" val="2086473856"/>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fill="hold" nodeType="clickEffect">
                                  <p:stCondLst>
                                    <p:cond delay="0"/>
                                  </p:stCondLst>
                                  <p:childTnLst>
                                    <p:set>
                                      <p:cBhvr additive="repl">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fill="hold" nodeType="clickEffect">
                                  <p:stCondLst>
                                    <p:cond delay="0"/>
                                  </p:stCondLst>
                                  <p:childTnLst>
                                    <p:set>
                                      <p:cBhvr additive="repl">
                                        <p:cTn id="10"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fill="hold" nodeType="clickEffect">
                                  <p:stCondLst>
                                    <p:cond delay="0"/>
                                  </p:stCondLst>
                                  <p:childTnLst>
                                    <p:set>
                                      <p:cBhvr additive="repl">
                                        <p:cTn id="14"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fill="hold" nodeType="clickEffect">
                                  <p:stCondLst>
                                    <p:cond delay="0"/>
                                  </p:stCondLst>
                                  <p:childTnLst>
                                    <p:set>
                                      <p:cBhvr additive="repl">
                                        <p:cTn id="18"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062804" y="1762282"/>
            <a:ext cx="6713808" cy="4247317"/>
          </a:xfrm>
          <a:prstGeom prst="rect">
            <a:avLst/>
          </a:prstGeom>
          <a:noFill/>
        </p:spPr>
        <p:txBody>
          <a:bodyPr wrap="square" rtlCol="0">
            <a:spAutoFit/>
          </a:bodyPr>
          <a:lstStyle/>
          <a:p>
            <a:pPr algn="ctr"/>
            <a:endParaRPr lang="en-US" sz="2800" dirty="0" smtClean="0"/>
          </a:p>
          <a:p>
            <a:pPr algn="ctr"/>
            <a:r>
              <a:rPr lang="en-US" sz="2800" dirty="0" smtClean="0"/>
              <a:t>America: The Story of US</a:t>
            </a:r>
          </a:p>
          <a:p>
            <a:pPr algn="ctr"/>
            <a:r>
              <a:rPr lang="en-US" sz="2800" dirty="0" smtClean="0"/>
              <a:t>Episode 1 </a:t>
            </a:r>
          </a:p>
          <a:p>
            <a:pPr algn="ctr"/>
            <a:endParaRPr lang="en-US" sz="2800" dirty="0" smtClean="0"/>
          </a:p>
          <a:p>
            <a:pPr algn="ctr"/>
            <a:r>
              <a:rPr lang="en-US" sz="2800" dirty="0" smtClean="0"/>
              <a:t>(First 9 Minutes)</a:t>
            </a:r>
          </a:p>
          <a:p>
            <a:pPr algn="ctr"/>
            <a:endParaRPr lang="en-US" sz="2800" dirty="0" smtClean="0"/>
          </a:p>
          <a:p>
            <a:pPr algn="ctr"/>
            <a:r>
              <a:rPr lang="en-US" sz="2800" dirty="0" smtClean="0">
                <a:hlinkClick r:id="rId2"/>
              </a:rPr>
              <a:t>http://www.history.com/shows/america-the-story-of-us/videos/america-the-story-of-us-rebels</a:t>
            </a:r>
            <a:endParaRPr lang="en-US" sz="2800" dirty="0" smtClean="0"/>
          </a:p>
          <a:p>
            <a:pPr algn="ctr"/>
            <a:endParaRPr lang="en-US" dirty="0" smtClean="0"/>
          </a:p>
        </p:txBody>
      </p:sp>
      <p:sp>
        <p:nvSpPr>
          <p:cNvPr id="6" name="TextBox 5"/>
          <p:cNvSpPr txBox="1"/>
          <p:nvPr/>
        </p:nvSpPr>
        <p:spPr>
          <a:xfrm>
            <a:off x="440675" y="596066"/>
            <a:ext cx="8398741" cy="1077218"/>
          </a:xfrm>
          <a:prstGeom prst="rect">
            <a:avLst/>
          </a:prstGeom>
          <a:noFill/>
        </p:spPr>
        <p:txBody>
          <a:bodyPr wrap="square" rtlCol="0">
            <a:spAutoFit/>
          </a:bodyPr>
          <a:lstStyle/>
          <a:p>
            <a:pPr algn="ctr"/>
            <a:r>
              <a:rPr lang="en-US" sz="3200" dirty="0" smtClean="0"/>
              <a:t>USE THE VIDEO TO ANSWER THE NEXT QUESTIONS ON YOUR NOTE SHEET</a:t>
            </a:r>
            <a:endParaRPr lang="en-US" sz="3200" dirty="0"/>
          </a:p>
        </p:txBody>
      </p:sp>
    </p:spTree>
    <p:extLst>
      <p:ext uri="{BB962C8B-B14F-4D97-AF65-F5344CB8AC3E}">
        <p14:creationId xmlns:p14="http://schemas.microsoft.com/office/powerpoint/2010/main" val="177296901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txBox="1">
            <a:spLocks noChangeArrowheads="1"/>
          </p:cNvSpPr>
          <p:nvPr/>
        </p:nvSpPr>
        <p:spPr>
          <a:xfrm>
            <a:off x="-228600" y="924093"/>
            <a:ext cx="9690145" cy="5812077"/>
          </a:xfrm>
          <a:prstGeom prst="rect">
            <a:avLst/>
          </a:prstGeom>
          <a:ln/>
        </p:spPr>
        <p:txBody>
          <a:bodyPr vert="horz" lIns="91440" tIns="31680" rIns="91440" bIns="45720" rtlCol="0">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887413" indent="-549275">
              <a:buSzPct val="45000"/>
              <a:buFont typeface="Wingdings" charset="0"/>
              <a:buChar char=""/>
              <a:tabLst>
                <a:tab pos="887413" algn="l"/>
                <a:tab pos="1000125" algn="l"/>
                <a:tab pos="1457325" algn="l"/>
                <a:tab pos="1914525" algn="l"/>
                <a:tab pos="2371725" algn="l"/>
                <a:tab pos="2828925" algn="l"/>
                <a:tab pos="3286125" algn="l"/>
                <a:tab pos="3743325" algn="l"/>
                <a:tab pos="4200525" algn="l"/>
                <a:tab pos="4657725" algn="l"/>
                <a:tab pos="5114925" algn="l"/>
                <a:tab pos="5572125" algn="l"/>
                <a:tab pos="6029325" algn="l"/>
                <a:tab pos="6486525" algn="l"/>
                <a:tab pos="6943725" algn="l"/>
                <a:tab pos="7400925" algn="l"/>
                <a:tab pos="7858125" algn="l"/>
                <a:tab pos="8315325" algn="l"/>
                <a:tab pos="8772525" algn="l"/>
                <a:tab pos="9229725" algn="l"/>
                <a:tab pos="9686925" algn="l"/>
              </a:tabLst>
            </a:pPr>
            <a:r>
              <a:rPr lang="en-US" sz="3600" dirty="0">
                <a:latin typeface="Franklin Gothic Book" charset="0"/>
                <a:cs typeface="Franklin Gothic Book" charset="0"/>
              </a:rPr>
              <a:t>M</a:t>
            </a:r>
            <a:r>
              <a:rPr lang="en-US" sz="3600" dirty="0" smtClean="0">
                <a:latin typeface="Franklin Gothic Book" charset="0"/>
                <a:cs typeface="Franklin Gothic Book" charset="0"/>
              </a:rPr>
              <a:t>ore workers were needed in the tobacco fields</a:t>
            </a:r>
          </a:p>
          <a:p>
            <a:pPr marL="887413" indent="-549275">
              <a:buSzPct val="45000"/>
              <a:buFont typeface="Wingdings" charset="0"/>
              <a:buChar char=""/>
              <a:tabLst>
                <a:tab pos="887413" algn="l"/>
                <a:tab pos="1000125" algn="l"/>
                <a:tab pos="1457325" algn="l"/>
                <a:tab pos="1914525" algn="l"/>
                <a:tab pos="2371725" algn="l"/>
                <a:tab pos="2828925" algn="l"/>
                <a:tab pos="3286125" algn="l"/>
                <a:tab pos="3743325" algn="l"/>
                <a:tab pos="4200525" algn="l"/>
                <a:tab pos="4657725" algn="l"/>
                <a:tab pos="5114925" algn="l"/>
                <a:tab pos="5572125" algn="l"/>
                <a:tab pos="6029325" algn="l"/>
                <a:tab pos="6486525" algn="l"/>
                <a:tab pos="6943725" algn="l"/>
                <a:tab pos="7400925" algn="l"/>
                <a:tab pos="7858125" algn="l"/>
                <a:tab pos="8315325" algn="l"/>
                <a:tab pos="8772525" algn="l"/>
                <a:tab pos="9229725" algn="l"/>
                <a:tab pos="9686925" algn="l"/>
              </a:tabLst>
            </a:pPr>
            <a:r>
              <a:rPr lang="en-US" sz="3600" dirty="0" smtClean="0">
                <a:latin typeface="Franklin Gothic Book" charset="0"/>
                <a:cs typeface="Franklin Gothic Book" charset="0"/>
              </a:rPr>
              <a:t>Poor young men, ages 18-22</a:t>
            </a:r>
          </a:p>
          <a:p>
            <a:pPr marL="887413" indent="-549275">
              <a:buSzPct val="45000"/>
              <a:buFont typeface="Wingdings" charset="0"/>
              <a:buChar char=""/>
              <a:tabLst>
                <a:tab pos="887413" algn="l"/>
                <a:tab pos="1000125" algn="l"/>
                <a:tab pos="1457325" algn="l"/>
                <a:tab pos="1914525" algn="l"/>
                <a:tab pos="2371725" algn="l"/>
                <a:tab pos="2828925" algn="l"/>
                <a:tab pos="3286125" algn="l"/>
                <a:tab pos="3743325" algn="l"/>
                <a:tab pos="4200525" algn="l"/>
                <a:tab pos="4657725" algn="l"/>
                <a:tab pos="5114925" algn="l"/>
                <a:tab pos="5572125" algn="l"/>
                <a:tab pos="6029325" algn="l"/>
                <a:tab pos="6486525" algn="l"/>
                <a:tab pos="6943725" algn="l"/>
                <a:tab pos="7400925" algn="l"/>
                <a:tab pos="7858125" algn="l"/>
                <a:tab pos="8315325" algn="l"/>
                <a:tab pos="8772525" algn="l"/>
                <a:tab pos="9229725" algn="l"/>
                <a:tab pos="9686925" algn="l"/>
              </a:tabLst>
            </a:pPr>
            <a:r>
              <a:rPr lang="en-US" sz="3600" dirty="0" smtClean="0">
                <a:latin typeface="Franklin Gothic Book" charset="0"/>
                <a:cs typeface="Franklin Gothic Book" charset="0"/>
              </a:rPr>
              <a:t>Work as servant for 5-7 years in exchange for free voyage, free food and shelter, and 50 acres of land</a:t>
            </a:r>
          </a:p>
          <a:p>
            <a:pPr marL="887413" indent="-549275">
              <a:buSzPct val="45000"/>
              <a:buFont typeface="Wingdings" charset="0"/>
              <a:buChar char=""/>
              <a:tabLst>
                <a:tab pos="887413" algn="l"/>
                <a:tab pos="1000125" algn="l"/>
                <a:tab pos="1457325" algn="l"/>
                <a:tab pos="1914525" algn="l"/>
                <a:tab pos="2371725" algn="l"/>
                <a:tab pos="2828925" algn="l"/>
                <a:tab pos="3286125" algn="l"/>
                <a:tab pos="3743325" algn="l"/>
                <a:tab pos="4200525" algn="l"/>
                <a:tab pos="4657725" algn="l"/>
                <a:tab pos="5114925" algn="l"/>
                <a:tab pos="5572125" algn="l"/>
                <a:tab pos="6029325" algn="l"/>
                <a:tab pos="6486525" algn="l"/>
                <a:tab pos="6943725" algn="l"/>
                <a:tab pos="7400925" algn="l"/>
                <a:tab pos="7858125" algn="l"/>
                <a:tab pos="8315325" algn="l"/>
                <a:tab pos="8772525" algn="l"/>
                <a:tab pos="9229725" algn="l"/>
                <a:tab pos="9686925" algn="l"/>
              </a:tabLst>
            </a:pPr>
            <a:r>
              <a:rPr lang="en-US" sz="3600" dirty="0" smtClean="0">
                <a:latin typeface="Franklin Gothic Book" charset="0"/>
                <a:cs typeface="Franklin Gothic Book" charset="0"/>
              </a:rPr>
              <a:t>Had few rights, but more than slaves</a:t>
            </a:r>
          </a:p>
          <a:p>
            <a:pPr marL="887413" indent="-549275">
              <a:buSzPct val="45000"/>
              <a:buFont typeface="Wingdings" charset="0"/>
              <a:buChar char=""/>
              <a:tabLst>
                <a:tab pos="887413" algn="l"/>
                <a:tab pos="1000125" algn="l"/>
                <a:tab pos="1457325" algn="l"/>
                <a:tab pos="1914525" algn="l"/>
                <a:tab pos="2371725" algn="l"/>
                <a:tab pos="2828925" algn="l"/>
                <a:tab pos="3286125" algn="l"/>
                <a:tab pos="3743325" algn="l"/>
                <a:tab pos="4200525" algn="l"/>
                <a:tab pos="4657725" algn="l"/>
                <a:tab pos="5114925" algn="l"/>
                <a:tab pos="5572125" algn="l"/>
                <a:tab pos="6029325" algn="l"/>
                <a:tab pos="6486525" algn="l"/>
                <a:tab pos="6943725" algn="l"/>
                <a:tab pos="7400925" algn="l"/>
                <a:tab pos="7858125" algn="l"/>
                <a:tab pos="8315325" algn="l"/>
                <a:tab pos="8772525" algn="l"/>
                <a:tab pos="9229725" algn="l"/>
                <a:tab pos="9686925" algn="l"/>
              </a:tabLst>
            </a:pPr>
            <a:r>
              <a:rPr lang="en-US" sz="3600" dirty="0" smtClean="0">
                <a:latin typeface="Franklin Gothic Book" charset="0"/>
                <a:cs typeface="Franklin Gothic Book" charset="0"/>
              </a:rPr>
              <a:t>At least 50% of 17</a:t>
            </a:r>
            <a:r>
              <a:rPr lang="en-US" sz="3600" baseline="15000" dirty="0" smtClean="0">
                <a:latin typeface="Franklin Gothic Book" charset="0"/>
                <a:cs typeface="Franklin Gothic Book" charset="0"/>
              </a:rPr>
              <a:t>th</a:t>
            </a:r>
            <a:r>
              <a:rPr lang="en-US" sz="3600" dirty="0" smtClean="0">
                <a:latin typeface="Franklin Gothic Book" charset="0"/>
                <a:cs typeface="Franklin Gothic Book" charset="0"/>
              </a:rPr>
              <a:t> century European immigrants came as indentured servants</a:t>
            </a:r>
            <a:endParaRPr lang="en-US" sz="3600" dirty="0">
              <a:latin typeface="Franklin Gothic Book" charset="0"/>
              <a:cs typeface="Franklin Gothic Book" charset="0"/>
            </a:endParaRPr>
          </a:p>
        </p:txBody>
      </p:sp>
      <p:sp>
        <p:nvSpPr>
          <p:cNvPr id="5" name="TextBox 4"/>
          <p:cNvSpPr txBox="1"/>
          <p:nvPr/>
        </p:nvSpPr>
        <p:spPr>
          <a:xfrm>
            <a:off x="1218336" y="216207"/>
            <a:ext cx="6739731" cy="707886"/>
          </a:xfrm>
          <a:prstGeom prst="rect">
            <a:avLst/>
          </a:prstGeom>
          <a:noFill/>
        </p:spPr>
        <p:txBody>
          <a:bodyPr wrap="square" rtlCol="0">
            <a:spAutoFit/>
          </a:bodyPr>
          <a:lstStyle/>
          <a:p>
            <a:pPr algn="ctr"/>
            <a:r>
              <a:rPr lang="en-US" sz="4000" dirty="0" smtClean="0"/>
              <a:t>Indentured Servitude</a:t>
            </a:r>
            <a:endParaRPr lang="en-US" sz="4000" dirty="0"/>
          </a:p>
        </p:txBody>
      </p:sp>
    </p:spTree>
    <p:extLst>
      <p:ext uri="{BB962C8B-B14F-4D97-AF65-F5344CB8AC3E}">
        <p14:creationId xmlns:p14="http://schemas.microsoft.com/office/powerpoint/2010/main" val="1519658100"/>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fill="hold" nodeType="clickEffect">
                                  <p:stCondLst>
                                    <p:cond delay="0"/>
                                  </p:stCondLst>
                                  <p:childTnLst>
                                    <p:set>
                                      <p:cBhvr additive="repl">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fill="hold" nodeType="clickEffect">
                                  <p:stCondLst>
                                    <p:cond delay="0"/>
                                  </p:stCondLst>
                                  <p:childTnLst>
                                    <p:set>
                                      <p:cBhvr additive="repl">
                                        <p:cTn id="10"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fill="hold" nodeType="clickEffect">
                                  <p:stCondLst>
                                    <p:cond delay="0"/>
                                  </p:stCondLst>
                                  <p:childTnLst>
                                    <p:set>
                                      <p:cBhvr additive="repl">
                                        <p:cTn id="14"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fill="hold" nodeType="clickEffect">
                                  <p:stCondLst>
                                    <p:cond delay="0"/>
                                  </p:stCondLst>
                                  <p:childTnLst>
                                    <p:set>
                                      <p:cBhvr additive="repl">
                                        <p:cTn id="18"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fill="hold" nodeType="clickEffect">
                                  <p:stCondLst>
                                    <p:cond delay="0"/>
                                  </p:stCondLst>
                                  <p:childTnLst>
                                    <p:set>
                                      <p:cBhvr additive="repl">
                                        <p:cTn id="22" dur="1" fill="hold">
                                          <p:stCondLst>
                                            <p:cond delay="0"/>
                                          </p:stCondLst>
                                        </p:cTn>
                                        <p:tgtEl>
                                          <p:spTgt spid="4">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648049" y="1969609"/>
            <a:ext cx="8009911" cy="3170099"/>
          </a:xfrm>
          <a:prstGeom prst="rect">
            <a:avLst/>
          </a:prstGeom>
        </p:spPr>
        <p:txBody>
          <a:bodyPr wrap="square">
            <a:spAutoFit/>
          </a:bodyPr>
          <a:lstStyle/>
          <a:p>
            <a:pPr algn="ctr"/>
            <a:r>
              <a:rPr lang="en-US" sz="4000" dirty="0"/>
              <a:t>In the video, you heard Donald Trump say, </a:t>
            </a:r>
            <a:r>
              <a:rPr lang="en-US" sz="4000" dirty="0" smtClean="0"/>
              <a:t>“</a:t>
            </a:r>
            <a:r>
              <a:rPr lang="en-US" sz="4000" dirty="0"/>
              <a:t>When somebody’s really successful it’s rarely luck.” If it wasn’t luck, then what was it made Jamestown a successful settlement?</a:t>
            </a:r>
            <a:r>
              <a:rPr lang="en-US" sz="4000" dirty="0" smtClean="0">
                <a:effectLst/>
              </a:rPr>
              <a:t> </a:t>
            </a:r>
            <a:endParaRPr lang="en-US" sz="4000" i="1" dirty="0"/>
          </a:p>
        </p:txBody>
      </p:sp>
      <p:sp>
        <p:nvSpPr>
          <p:cNvPr id="5" name="TextBox 4"/>
          <p:cNvSpPr txBox="1"/>
          <p:nvPr/>
        </p:nvSpPr>
        <p:spPr>
          <a:xfrm>
            <a:off x="1166491" y="344943"/>
            <a:ext cx="6713809" cy="769441"/>
          </a:xfrm>
          <a:prstGeom prst="rect">
            <a:avLst/>
          </a:prstGeom>
          <a:noFill/>
        </p:spPr>
        <p:txBody>
          <a:bodyPr wrap="square" rtlCol="0">
            <a:spAutoFit/>
          </a:bodyPr>
          <a:lstStyle/>
          <a:p>
            <a:pPr algn="ctr"/>
            <a:r>
              <a:rPr lang="en-US" sz="4400" dirty="0" smtClean="0"/>
              <a:t>Ticket OUT</a:t>
            </a:r>
            <a:endParaRPr lang="en-US" sz="4400" dirty="0"/>
          </a:p>
        </p:txBody>
      </p:sp>
    </p:spTree>
    <p:extLst>
      <p:ext uri="{BB962C8B-B14F-4D97-AF65-F5344CB8AC3E}">
        <p14:creationId xmlns:p14="http://schemas.microsoft.com/office/powerpoint/2010/main" val="910898557"/>
      </p:ext>
    </p:extLst>
  </p:cSld>
  <p:clrMapOvr>
    <a:masterClrMapping/>
  </p:clrMapOvr>
</p:sld>
</file>

<file path=ppt/theme/theme1.xml><?xml version="1.0" encoding="utf-8"?>
<a:theme xmlns:a="http://schemas.openxmlformats.org/drawingml/2006/main" name="Office Theme">
  <a:themeElements>
    <a:clrScheme name="Austin">
      <a:dk1>
        <a:sysClr val="windowText" lastClr="000000"/>
      </a:dk1>
      <a:lt1>
        <a:sysClr val="window" lastClr="FFFFFF"/>
      </a:lt1>
      <a:dk2>
        <a:srgbClr val="3E3D2D"/>
      </a:dk2>
      <a:lt2>
        <a:srgbClr val="CAF278"/>
      </a:lt2>
      <a:accent1>
        <a:srgbClr val="94C600"/>
      </a:accent1>
      <a:accent2>
        <a:srgbClr val="71685A"/>
      </a:accent2>
      <a:accent3>
        <a:srgbClr val="FF6700"/>
      </a:accent3>
      <a:accent4>
        <a:srgbClr val="909465"/>
      </a:accent4>
      <a:accent5>
        <a:srgbClr val="956B43"/>
      </a:accent5>
      <a:accent6>
        <a:srgbClr val="FEA022"/>
      </a:accent6>
      <a:hlink>
        <a:srgbClr val="E68200"/>
      </a:hlink>
      <a:folHlink>
        <a:srgbClr val="FFA94A"/>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175</TotalTime>
  <Words>704</Words>
  <Application>Microsoft Macintosh PowerPoint</Application>
  <PresentationFormat>On-screen Show (4:3)</PresentationFormat>
  <Paragraphs>76</Paragraphs>
  <Slides>18</Slides>
  <Notes>0</Notes>
  <HiddenSlides>0</HiddenSlides>
  <MMClips>0</MMClips>
  <ScaleCrop>false</ScaleCrop>
  <HeadingPairs>
    <vt:vector size="4" baseType="variant">
      <vt:variant>
        <vt:lpstr>Theme</vt:lpstr>
      </vt:variant>
      <vt:variant>
        <vt:i4>1</vt:i4>
      </vt:variant>
      <vt:variant>
        <vt:lpstr>Slide Titles</vt:lpstr>
      </vt:variant>
      <vt:variant>
        <vt:i4>18</vt:i4>
      </vt:variant>
    </vt:vector>
  </HeadingPairs>
  <TitlesOfParts>
    <vt:vector size="19" baseType="lpstr">
      <vt:lpstr>Office Theme</vt:lpstr>
      <vt:lpstr>Early British Colonies </vt:lpstr>
      <vt:lpstr>PowerPoint Presentation</vt:lpstr>
      <vt:lpstr>PowerPoint Presentation</vt:lpstr>
      <vt:lpstr>PowerPoint Presentation</vt:lpstr>
      <vt:lpstr>PowerPoint Presentation</vt:lpstr>
      <vt:lpstr>Jamestown Colony</vt:lpstr>
      <vt:lpstr>PowerPoint Presentation</vt:lpstr>
      <vt:lpstr>PowerPoint Presentation</vt:lpstr>
      <vt:lpstr>PowerPoint Presentation</vt:lpstr>
      <vt:lpstr>PowerPoint Presentation</vt:lpstr>
      <vt:lpstr>Pilgrims:  Plymouth Colony</vt:lpstr>
      <vt:lpstr>PowerPoint Presentation</vt:lpstr>
      <vt:lpstr>Puritans:  Massachusetts Bay Colony</vt:lpstr>
      <vt:lpstr>PowerPoint Presentation</vt:lpstr>
      <vt:lpstr>The “Middle Passage”</vt:lpstr>
      <vt:lpstr>The “Middle Passage” (con’t)</vt:lpstr>
      <vt:lpstr>PowerPoint Presentation</vt:lpstr>
      <vt:lpstr>PowerPoint Presentation</vt:lpstr>
    </vt:vector>
  </TitlesOfParts>
  <Company>RSU14</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Early British Colonies </dc:title>
  <dc:creator>Student Teacher</dc:creator>
  <cp:lastModifiedBy>Student Teacher</cp:lastModifiedBy>
  <cp:revision>13</cp:revision>
  <dcterms:created xsi:type="dcterms:W3CDTF">2014-02-04T02:19:01Z</dcterms:created>
  <dcterms:modified xsi:type="dcterms:W3CDTF">2014-02-05T16:04:05Z</dcterms:modified>
</cp:coreProperties>
</file>